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4"/>
  </p:notesMasterIdLst>
  <p:sldIdLst>
    <p:sldId id="480" r:id="rId2"/>
    <p:sldId id="481" r:id="rId3"/>
    <p:sldId id="482" r:id="rId4"/>
    <p:sldId id="483" r:id="rId5"/>
    <p:sldId id="485" r:id="rId6"/>
    <p:sldId id="553" r:id="rId7"/>
    <p:sldId id="487" r:id="rId8"/>
    <p:sldId id="488" r:id="rId9"/>
    <p:sldId id="489" r:id="rId10"/>
    <p:sldId id="554" r:id="rId11"/>
    <p:sldId id="495" r:id="rId12"/>
    <p:sldId id="496" r:id="rId13"/>
    <p:sldId id="550" r:id="rId14"/>
    <p:sldId id="558" r:id="rId15"/>
    <p:sldId id="559" r:id="rId16"/>
    <p:sldId id="560" r:id="rId17"/>
    <p:sldId id="561" r:id="rId18"/>
    <p:sldId id="562" r:id="rId19"/>
    <p:sldId id="518" r:id="rId20"/>
    <p:sldId id="479" r:id="rId21"/>
    <p:sldId id="551" r:id="rId22"/>
    <p:sldId id="552" r:id="rId23"/>
  </p:sldIdLst>
  <p:sldSz cx="9144000" cy="6858000" type="screen4x3"/>
  <p:notesSz cx="6858000" cy="9144000"/>
  <p:embeddedFontLst>
    <p:embeddedFont>
      <p:font typeface="Noto Sans" panose="020B0604020202020204" charset="0"/>
      <p:regular r:id="rId25"/>
      <p:bold r:id="rId26"/>
      <p:italic r:id="rId27"/>
      <p:boldItalic r:id="rId28"/>
    </p:embeddedFont>
    <p:embeddedFont>
      <p:font typeface="Ubuntu" panose="020B060402020202020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Yas" panose="02000503080000020003" charset="-78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IRANSans" panose="02040503050201020203" pitchFamily="18" charset="-78"/>
      <p:regular r:id="rId45"/>
      <p:bold r:id="rId46"/>
    </p:embeddedFont>
    <p:embeddedFont>
      <p:font typeface="IRANYekanWeb" panose="020B0604020202020204" charset="-78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49E5B0-DC69-48BA-9D52-8638ACEA4FEE}">
          <p14:sldIdLst>
            <p14:sldId id="480"/>
            <p14:sldId id="481"/>
            <p14:sldId id="482"/>
            <p14:sldId id="483"/>
            <p14:sldId id="485"/>
            <p14:sldId id="553"/>
            <p14:sldId id="487"/>
            <p14:sldId id="488"/>
            <p14:sldId id="489"/>
            <p14:sldId id="554"/>
            <p14:sldId id="495"/>
            <p14:sldId id="496"/>
            <p14:sldId id="550"/>
            <p14:sldId id="558"/>
            <p14:sldId id="559"/>
            <p14:sldId id="560"/>
            <p14:sldId id="561"/>
            <p14:sldId id="562"/>
            <p14:sldId id="518"/>
            <p14:sldId id="479"/>
            <p14:sldId id="551"/>
            <p14:sldId id="5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76C"/>
    <a:srgbClr val="FF5050"/>
    <a:srgbClr val="FFC000"/>
    <a:srgbClr val="97DB45"/>
    <a:srgbClr val="FD5F00"/>
    <a:srgbClr val="05A19C"/>
    <a:srgbClr val="76B39D"/>
    <a:srgbClr val="05004E"/>
    <a:srgbClr val="FFE837"/>
    <a:srgbClr val="103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087" autoAdjust="0"/>
  </p:normalViewPr>
  <p:slideViewPr>
    <p:cSldViewPr snapToGrid="0">
      <p:cViewPr varScale="1">
        <p:scale>
          <a:sx n="70" d="100"/>
          <a:sy n="70" d="100"/>
        </p:scale>
        <p:origin x="1264" y="56"/>
      </p:cViewPr>
      <p:guideLst>
        <p:guide orient="horz" pos="2160"/>
        <p:guide pos="2904"/>
      </p:guideLst>
    </p:cSldViewPr>
  </p:slideViewPr>
  <p:outlineViewPr>
    <p:cViewPr>
      <p:scale>
        <a:sx n="33" d="100"/>
        <a:sy n="33" d="100"/>
      </p:scale>
      <p:origin x="0" y="-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05C-C38A-436F-9885-3453CC63FA97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DA9EF-CB47-4736-9A79-81E617131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DA9EF-CB47-4736-9A79-81E617131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5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DA9EF-CB47-4736-9A79-81E6171310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9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28650" y="1409799"/>
            <a:ext cx="7886700" cy="1363436"/>
          </a:xfrm>
          <a:prstGeom prst="rect">
            <a:avLst/>
          </a:prstGeom>
        </p:spPr>
        <p:txBody>
          <a:bodyPr/>
          <a:lstStyle>
            <a:lvl1pPr algn="ctr" rtl="1">
              <a:defRPr sz="540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28650" y="2952929"/>
            <a:ext cx="7886700" cy="3224037"/>
          </a:xfrm>
          <a:prstGeom prst="rect">
            <a:avLst/>
          </a:prstGeom>
        </p:spPr>
        <p:txBody>
          <a:bodyPr/>
          <a:lstStyle>
            <a:lvl1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1pPr>
            <a:lvl2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2pPr>
            <a:lvl3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3pPr>
            <a:lvl4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4pPr>
            <a:lvl5pPr algn="r" rtl="1">
              <a:defRPr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288" y="6558431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967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74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289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 userDrawn="1"/>
        </p:nvSpPr>
        <p:spPr>
          <a:xfrm>
            <a:off x="628638" y="898075"/>
            <a:ext cx="7886700" cy="12164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bg1"/>
                </a:solidFill>
                <a:latin typeface="Ubuntu" panose="020B0504030602030204" pitchFamily="34" charset="0"/>
              </a:rPr>
              <a:t>Click to edit Master title style</a:t>
            </a:r>
            <a:endParaRPr lang="en-US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425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  <a:prstGeom prst="rect">
            <a:avLst/>
          </a:prstGeom>
        </p:spPr>
        <p:txBody>
          <a:bodyPr anchor="b"/>
          <a:lstStyle>
            <a:lvl1pPr algn="r" rtl="1">
              <a:defRPr sz="6000">
                <a:solidFill>
                  <a:schemeClr val="bg1">
                    <a:lumMod val="75000"/>
                  </a:schemeClr>
                </a:solidFill>
                <a:latin typeface="IRANSans" panose="020B0604020202020204" charset="-78"/>
                <a:cs typeface="IRANSans" panose="020B0604020202020204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>
                <a:solidFill>
                  <a:schemeClr val="bg1">
                    <a:lumMod val="75000"/>
                  </a:schemeClr>
                </a:solidFill>
                <a:latin typeface="IRANSans" panose="020B0604020202020204" charset="-78"/>
                <a:cs typeface="IRANSans" panose="020B0604020202020204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8538" y="6535028"/>
            <a:ext cx="2057400" cy="328861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055CD328-7D75-4FB8-B542-6174402B0E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640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 b="1">
                <a:latin typeface="IRANSans" panose="020B0604020202020204" charset="-78"/>
                <a:cs typeface="IRANSans" panose="020B0604020202020204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Sans" panose="020B0604020202020204" charset="-78"/>
                <a:cs typeface="IRANSans" panose="020B0604020202020204" charset="-78"/>
              </a:defRPr>
            </a:lvl1pPr>
            <a:lvl2pPr algn="r" rtl="1">
              <a:defRPr>
                <a:latin typeface="IRANSans" panose="020B0604020202020204" charset="-78"/>
                <a:cs typeface="IRANSans" panose="020B0604020202020204" charset="-78"/>
              </a:defRPr>
            </a:lvl2pPr>
            <a:lvl3pPr algn="r" rtl="1">
              <a:defRPr>
                <a:latin typeface="IRANSans" panose="020B0604020202020204" charset="-78"/>
                <a:cs typeface="IRANSans" panose="020B0604020202020204" charset="-78"/>
              </a:defRPr>
            </a:lvl3pPr>
            <a:lvl4pPr algn="r" rtl="1">
              <a:defRPr>
                <a:latin typeface="IRANSans" panose="020B0604020202020204" charset="-78"/>
                <a:cs typeface="IRANSans" panose="020B0604020202020204" charset="-78"/>
              </a:defRPr>
            </a:lvl4pPr>
            <a:lvl5pPr algn="r" rtl="1">
              <a:defRPr>
                <a:latin typeface="IRANSans" panose="020B0604020202020204" charset="-78"/>
                <a:cs typeface="IRANSans" panose="020B0604020202020204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Sans" panose="020B0604020202020204" charset="-78"/>
                <a:cs typeface="IRANSans" panose="020B0604020202020204" charset="-78"/>
              </a:defRPr>
            </a:lvl1pPr>
            <a:lvl2pPr algn="r" rtl="1">
              <a:defRPr>
                <a:latin typeface="IRANSans" panose="020B0604020202020204" charset="-78"/>
                <a:cs typeface="IRANSans" panose="020B0604020202020204" charset="-78"/>
              </a:defRPr>
            </a:lvl2pPr>
            <a:lvl3pPr algn="r" rtl="1">
              <a:defRPr>
                <a:latin typeface="IRANSans" panose="020B0604020202020204" charset="-78"/>
                <a:cs typeface="IRANSans" panose="020B0604020202020204" charset="-78"/>
              </a:defRPr>
            </a:lvl3pPr>
            <a:lvl4pPr algn="r" rtl="1">
              <a:defRPr>
                <a:latin typeface="IRANSans" panose="020B0604020202020204" charset="-78"/>
                <a:cs typeface="IRANSans" panose="020B0604020202020204" charset="-78"/>
              </a:defRPr>
            </a:lvl4pPr>
            <a:lvl5pPr algn="r" rtl="1">
              <a:defRPr>
                <a:latin typeface="IRANSans" panose="020B0604020202020204" charset="-78"/>
                <a:cs typeface="IRANSans" panose="020B0604020202020204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831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 b="1"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 algn="r" rtl="1">
              <a:buNone/>
              <a:defRPr sz="2400" b="1"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  <a:lvl2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2pPr>
            <a:lvl3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3pPr>
            <a:lvl4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4pPr>
            <a:lvl5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 algn="r" rtl="1">
              <a:buNone/>
              <a:defRPr sz="2400" b="1"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  <a:lvl2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2pPr>
            <a:lvl3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3pPr>
            <a:lvl4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4pPr>
            <a:lvl5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978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IRANYekanWeb" panose="020B0506030804020204" pitchFamily="34" charset="-78"/>
                <a:cs typeface="IRANYekanWeb" panose="020B0506030804020204" pitchFamily="34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72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268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 sz="2800"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 sz="2400"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 sz="2000"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 sz="2000">
                <a:latin typeface="Yas" panose="02000503080000020003" pitchFamily="2" charset="-78"/>
                <a:cs typeface="Yas" panose="02000503080000020003" pitchFamily="2" charset="-7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982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 algn="r" rtl="1">
              <a:buNone/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455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0" y="6523480"/>
            <a:ext cx="9144000" cy="3345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23480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3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4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www.dcipheranalytics.com/blog/beyond-sentiment-analysis-emojization-of-world-leaders-tweets?gclid=CjwKCAjwtqj2BRBYEiwAqfzur54Pr2Qg_FyTrLSu0nIiQeIJ4wtFm3YHd3nDiTk6zXjvegD_A2sMKBoCsNMQAvD_Bw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>
              <a:effectLst>
                <a:glow rad="127000">
                  <a:schemeClr val="accent1">
                    <a:alpha val="0"/>
                  </a:scheme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0D0D0D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722278" y="4624966"/>
            <a:ext cx="3223703" cy="126136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1800" dirty="0" smtClean="0">
                <a:solidFill>
                  <a:prstClr val="white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استاد</a:t>
            </a:r>
            <a:endParaRPr lang="en-US" sz="1800" dirty="0">
              <a:solidFill>
                <a:prstClr val="white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  <a:p>
            <a:pPr marL="0" indent="0" algn="ctr" rtl="1">
              <a:buNone/>
            </a:pPr>
            <a:r>
              <a:rPr lang="fa-IR" sz="2400" dirty="0" smtClean="0">
                <a:solidFill>
                  <a:schemeClr val="accent4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دکتر احسان ناظرفرد</a:t>
            </a:r>
            <a:endParaRPr lang="en-US" dirty="0">
              <a:solidFill>
                <a:schemeClr val="accent4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439" y="5929204"/>
            <a:ext cx="842861" cy="64394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601711" y="4564612"/>
            <a:ext cx="0" cy="878220"/>
          </a:xfrm>
          <a:prstGeom prst="line">
            <a:avLst/>
          </a:prstGeom>
          <a:ln w="38100">
            <a:solidFill>
              <a:srgbClr val="FFFFFF">
                <a:alpha val="2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7" y="6004822"/>
            <a:ext cx="551204" cy="568329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972523" y="6168920"/>
            <a:ext cx="7077074" cy="404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50000"/>
              </a:lnSpc>
              <a:spcBef>
                <a:spcPts val="0"/>
              </a:spcBef>
            </a:pPr>
            <a:r>
              <a:rPr lang="fa-IR" sz="1800" b="1" kern="1000" spc="-50" dirty="0" smtClean="0">
                <a:solidFill>
                  <a:schemeClr val="bg1"/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دانشگاه صنعتی امیرکبیر</a:t>
            </a:r>
            <a:r>
              <a:rPr lang="fa-IR" sz="1800" b="1" kern="1000" spc="-50" dirty="0" smtClean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   </a:t>
            </a:r>
            <a:r>
              <a:rPr lang="fa-IR" sz="2000" b="1" kern="1000" spc="-50" dirty="0" smtClean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| </a:t>
            </a:r>
            <a:r>
              <a:rPr lang="fa-IR" sz="1800" b="1" kern="1000" spc="-50" dirty="0" smtClean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  </a:t>
            </a:r>
            <a:r>
              <a:rPr lang="fa-IR" sz="1800" kern="1000" spc="-50" dirty="0" smtClean="0">
                <a:solidFill>
                  <a:schemeClr val="bg1"/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دانشکده مهندسی کامپیوتر و فناوری اطلاعات</a:t>
            </a:r>
            <a:endParaRPr lang="en-US" sz="1800" kern="1000" spc="-50" dirty="0">
              <a:solidFill>
                <a:schemeClr val="bg1"/>
              </a:solidFill>
              <a:latin typeface="IRANSans" panose="02040503050201020203" pitchFamily="18" charset="-78"/>
              <a:ea typeface="Noto Sans" panose="020B0502040504020204" pitchFamily="34" charset="0"/>
              <a:cs typeface="IRANSans" panose="02040503050201020203" pitchFamily="18" charset="-78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57442" y="4624966"/>
            <a:ext cx="3223703" cy="126413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1800" dirty="0" smtClean="0">
                <a:solidFill>
                  <a:prstClr val="white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ارائه‌دهندگان</a:t>
            </a:r>
            <a:endParaRPr lang="en-US" sz="1800" dirty="0">
              <a:solidFill>
                <a:prstClr val="white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  <a:p>
            <a:pPr marL="0" indent="0" algn="ctr" rtl="1">
              <a:buNone/>
            </a:pPr>
            <a:r>
              <a:rPr lang="fa-IR" sz="2400" dirty="0" smtClean="0">
                <a:solidFill>
                  <a:schemeClr val="accent4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تینا غلامی</a:t>
            </a:r>
          </a:p>
          <a:p>
            <a:pPr marL="0" indent="0" algn="ctr" rtl="1">
              <a:buNone/>
            </a:pPr>
            <a:r>
              <a:rPr lang="fa-IR" sz="2400" dirty="0" smtClean="0">
                <a:solidFill>
                  <a:schemeClr val="accent4"/>
                </a:solidFill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زهرا یوسفی</a:t>
            </a:r>
            <a:endParaRPr lang="en-US" dirty="0">
              <a:solidFill>
                <a:schemeClr val="accent4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4749" y="1027492"/>
            <a:ext cx="1594125" cy="507032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604020202020204" charset="-78"/>
                <a:ea typeface="Noto Sans" panose="020B0502040504020204" pitchFamily="34" charset="0"/>
                <a:cs typeface="IRANSans" panose="020B0604020202020204" charset="-78"/>
              </a:rPr>
              <a:t>خرداد 1399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604020202020204" charset="-78"/>
              <a:ea typeface="Noto Sans" panose="020B0502040504020204" pitchFamily="34" charset="0"/>
              <a:cs typeface="IRANSans" panose="020B0604020202020204" charset="-78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352990" y="1819373"/>
            <a:ext cx="8514219" cy="160962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endParaRPr lang="fa-IR" sz="4700" dirty="0" smtClean="0">
              <a:solidFill>
                <a:schemeClr val="bg1"/>
              </a:solidFill>
              <a:latin typeface="IRANYekanWeb" panose="020B0506030804020204" pitchFamily="34" charset="-78"/>
              <a:ea typeface="Noto Sans" panose="020B0502040504020204" pitchFamily="34" charset="0"/>
              <a:cs typeface="IRANYekanWeb" panose="020B0506030804020204" pitchFamily="34" charset="-78"/>
            </a:endParaRP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2" y="6573151"/>
            <a:ext cx="2257577" cy="284850"/>
          </a:xfrm>
          <a:prstGeom prst="rect">
            <a:avLst/>
          </a:prstGeom>
        </p:spPr>
        <p:txBody>
          <a:bodyPr/>
          <a:lstStyle/>
          <a:p>
            <a:pPr algn="ctr" rtl="1"/>
            <a:fld id="{B95C64A1-81EB-4AC2-94AC-1F95D01802B1}" type="slidenum">
              <a:rPr lang="en-US" sz="1200" smtClean="0">
                <a:solidFill>
                  <a:schemeClr val="bg1"/>
                </a:solidFill>
                <a:latin typeface="Yas" panose="02000503080000020003" charset="-78"/>
                <a:cs typeface="Yas" panose="02000503080000020003" charset="-78"/>
              </a:rPr>
              <a:pPr algn="ctr" rtl="1"/>
              <a:t>1</a:t>
            </a:fld>
            <a:endParaRPr lang="en-US" sz="1200" dirty="0">
              <a:solidFill>
                <a:schemeClr val="bg1"/>
              </a:solidFill>
              <a:latin typeface="Yas" panose="02000503080000020003" charset="-78"/>
              <a:cs typeface="Yas" panose="02000503080000020003" charset="-78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-113122" y="2186973"/>
            <a:ext cx="9351389" cy="1242026"/>
          </a:xfrm>
        </p:spPr>
        <p:txBody>
          <a:bodyPr anchor="ctr"/>
          <a:lstStyle/>
          <a:p>
            <a:r>
              <a:rPr lang="fa-IR" sz="5000" dirty="0"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عقیده‌کاوی و تحلیل </a:t>
            </a:r>
            <a:r>
              <a:rPr lang="fa-IR" sz="5000" dirty="0" smtClean="0">
                <a:latin typeface="IRANYekanWeb" panose="020B0506030804020204" pitchFamily="34" charset="-78"/>
                <a:ea typeface="Noto Sans" panose="020B0502040504020204" pitchFamily="34" charset="0"/>
                <a:cs typeface="IRANYekanWeb" panose="020B0506030804020204" pitchFamily="34" charset="-78"/>
              </a:rPr>
              <a:t>احساسات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53107316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FFCCCC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-1" y="-280893"/>
            <a:ext cx="9144001" cy="65481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9600" b="1" spc="-1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38538" y="6585602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>
                <a:solidFill>
                  <a:schemeClr val="tx1"/>
                </a:solidFill>
              </a:rPr>
              <a:pPr rtl="1"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7C80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80551"/>
            <a:ext cx="387681" cy="296189"/>
          </a:xfrm>
          <a:prstGeom prst="rect">
            <a:avLst/>
          </a:prstGeom>
          <a:noFill/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387679" y="-141354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5731139" y="-157691"/>
            <a:ext cx="3412861" cy="481127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/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/>
              <a:t>تینا غلامی، زهرا یوسفی </a:t>
            </a:r>
            <a:endParaRPr lang="en-US" sz="1200" dirty="0"/>
          </a:p>
        </p:txBody>
      </p:sp>
      <p:sp>
        <p:nvSpPr>
          <p:cNvPr id="52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مـقــدمـــــه‌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solidFill>
                  <a:srgbClr val="C0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</a:t>
            </a:r>
            <a:r>
              <a:rPr lang="fa-IR" sz="1200" b="1" dirty="0" smtClean="0">
                <a:solidFill>
                  <a:srgbClr val="C0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احساسات  </a:t>
            </a:r>
            <a:r>
              <a:rPr lang="fa-IR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</a:t>
            </a:r>
            <a:r>
              <a:rPr lang="en-US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solidFill>
                  <a:srgbClr val="FF5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جمع‌بندی </a:t>
            </a:r>
            <a:r>
              <a:rPr lang="fa-I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منابع و مراجع</a:t>
            </a: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783225" y="243114"/>
            <a:ext cx="7419934" cy="701455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j-ea"/>
                <a:cs typeface="Yas" panose="02000503080000020003" pitchFamily="2" charset="-78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a-IR" sz="3600" spc="-15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مدل </a:t>
            </a:r>
            <a:r>
              <a:rPr lang="en-US" sz="3600" spc="-15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Bag-of-Concepts</a:t>
            </a:r>
            <a:r>
              <a:rPr lang="fa-IR" sz="3600" spc="-15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endParaRPr lang="en-US" sz="11500" spc="-1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930" y="884562"/>
            <a:ext cx="2662523" cy="50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61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E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103C42"/>
          </a:solidFill>
          <a:ln>
            <a:solidFill>
              <a:srgbClr val="103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>
                <a:solidFill>
                  <a:schemeClr val="bg1"/>
                </a:solidFill>
              </a:rPr>
              <a:pPr rtl="1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887" y="733426"/>
            <a:ext cx="7920037" cy="2876550"/>
          </a:xfrm>
          <a:noFill/>
        </p:spPr>
        <p:txBody>
          <a:bodyPr anchor="t"/>
          <a:lstStyle/>
          <a:p>
            <a:pPr algn="ctr" rtl="1">
              <a:lnSpc>
                <a:spcPts val="10560"/>
              </a:lnSpc>
            </a:pPr>
            <a:r>
              <a:rPr lang="fa-IR" sz="3200" b="1" spc="-150" dirty="0" smtClean="0">
                <a:solidFill>
                  <a:srgbClr val="103C42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بخش سوم</a:t>
            </a:r>
            <a:r>
              <a:rPr lang="fa-IR" sz="4800" spc="-150" dirty="0" smtClean="0">
                <a:solidFill>
                  <a:srgbClr val="103C42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/>
            </a:r>
            <a:br>
              <a:rPr lang="fa-IR" sz="4800" spc="-150" dirty="0" smtClean="0">
                <a:solidFill>
                  <a:srgbClr val="103C42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</a:br>
            <a:r>
              <a:rPr lang="fa-IR" sz="8800" b="1" spc="-150" dirty="0" smtClean="0">
                <a:solidFill>
                  <a:srgbClr val="103C42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</a:rPr>
              <a:t>روش‌ها</a:t>
            </a:r>
            <a:endParaRPr lang="en-US" sz="8800" b="1" spc="-150" dirty="0">
              <a:solidFill>
                <a:srgbClr val="103C42"/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192250" y="4154448"/>
            <a:ext cx="3351674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solidFill>
                  <a:srgbClr val="103C4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	روش‌ها				</a:t>
            </a:r>
            <a:endParaRPr lang="en-US" sz="1800" b="1" dirty="0">
              <a:solidFill>
                <a:srgbClr val="103C4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Cross 10"/>
          <p:cNvSpPr/>
          <p:nvPr/>
        </p:nvSpPr>
        <p:spPr>
          <a:xfrm>
            <a:off x="5511666" y="1357964"/>
            <a:ext cx="650080" cy="650080"/>
          </a:xfrm>
          <a:prstGeom prst="plus">
            <a:avLst>
              <a:gd name="adj" fmla="val 3975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>
            <a:off x="752370" y="3484960"/>
            <a:ext cx="250031" cy="250031"/>
          </a:xfrm>
          <a:prstGeom prst="plus">
            <a:avLst>
              <a:gd name="adj" fmla="val 3975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rgbClr val="103C42"/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rgbClr val="02576C"/>
                </a:solidFill>
              </a:rPr>
              <a:t>دانشگاه صنعتی امیرکبیر  </a:t>
            </a:r>
            <a:endParaRPr lang="en-US" sz="1000" b="0" dirty="0">
              <a:solidFill>
                <a:srgbClr val="02576C"/>
              </a:solidFill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5597234" y="4540062"/>
            <a:ext cx="2057400" cy="52282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2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روش‌های کلی</a:t>
            </a:r>
            <a:r>
              <a:rPr lang="fa-IR" sz="12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/>
            </a:r>
            <a:br>
              <a:rPr lang="fa-IR" sz="12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</a:br>
            <a:r>
              <a:rPr lang="fa-IR" sz="12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روش‌های دقیق‌تر</a:t>
            </a:r>
            <a:r>
              <a:rPr lang="fa-IR" sz="12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/>
            </a:r>
            <a:br>
              <a:rPr lang="fa-IR" sz="12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</a:br>
            <a:r>
              <a:rPr lang="fa-IR" sz="12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/>
            </a:r>
            <a:br>
              <a:rPr lang="fa-IR" sz="12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</a:br>
            <a:endParaRPr lang="en-US" sz="12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19" name="Cross 18"/>
          <p:cNvSpPr/>
          <p:nvPr/>
        </p:nvSpPr>
        <p:spPr>
          <a:xfrm>
            <a:off x="7654634" y="4154448"/>
            <a:ext cx="372667" cy="372667"/>
          </a:xfrm>
          <a:prstGeom prst="plus">
            <a:avLst>
              <a:gd name="adj" fmla="val 3975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597234" y="115638"/>
            <a:ext cx="3412861" cy="443793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2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200" dirty="0">
                <a:solidFill>
                  <a:schemeClr val="tx1"/>
                </a:solidFill>
              </a:rPr>
              <a:t>تینا غلامی، زهرا یوسفی </a:t>
            </a:r>
            <a:endParaRPr lang="en-US" sz="1400" dirty="0">
              <a:solidFill>
                <a:schemeClr val="tx1"/>
              </a:solidFill>
            </a:endParaRPr>
          </a:p>
          <a:p>
            <a:pPr algn="r">
              <a:lnSpc>
                <a:spcPct val="100000"/>
              </a:lnSpc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1" y="3759045"/>
            <a:ext cx="3464826" cy="2661192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37600" y="57821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795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8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E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103C42"/>
          </a:solidFill>
          <a:ln>
            <a:solidFill>
              <a:srgbClr val="103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12</a:t>
            </a:fld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576396" y="2048216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روش‌های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کلی</a:t>
            </a:r>
            <a:endParaRPr lang="en-US" sz="4000" b="1" dirty="0">
              <a:solidFill>
                <a:srgbClr val="05A19C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 rot="16200000">
            <a:off x="5725019" y="2047824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597234" y="115638"/>
            <a:ext cx="3412861" cy="433001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rgbClr val="103C42"/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rgbClr val="02576C"/>
                </a:solidFill>
              </a:rPr>
              <a:t>دانشگاه صنعتی امیرکبیر  </a:t>
            </a:r>
            <a:endParaRPr lang="en-US" sz="1000" b="0" dirty="0">
              <a:solidFill>
                <a:srgbClr val="02576C"/>
              </a:solidFill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1781692" y="660271"/>
            <a:ext cx="2601941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قطبیت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-188122" y="1420410"/>
            <a:ext cx="4910084" cy="384997"/>
            <a:chOff x="702734" y="1828514"/>
            <a:chExt cx="4920812" cy="366604"/>
          </a:xfrm>
        </p:grpSpPr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702734" y="1828514"/>
              <a:ext cx="4688723" cy="366604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800" dirty="0" smtClean="0">
                  <a:solidFill>
                    <a:srgbClr val="02576C"/>
                  </a:solidFill>
                  <a:latin typeface="IRANSans" panose="020B0604020202020204" charset="-78"/>
                  <a:cs typeface="IRANSans" panose="020B0604020202020204" charset="-78"/>
                </a:rPr>
                <a:t>Thumbs up / Thumps down</a:t>
              </a: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63" name="Isosceles Triangle 62"/>
            <p:cNvSpPr/>
            <p:nvPr/>
          </p:nvSpPr>
          <p:spPr>
            <a:xfrm rot="5400000">
              <a:off x="5497310" y="1877102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 Placeholder 2"/>
          <p:cNvSpPr txBox="1">
            <a:spLocks/>
          </p:cNvSpPr>
          <p:nvPr/>
        </p:nvSpPr>
        <p:spPr>
          <a:xfrm>
            <a:off x="4572000" y="645814"/>
            <a:ext cx="490041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29856" y="1838816"/>
            <a:ext cx="4201352" cy="392370"/>
            <a:chOff x="2047004" y="1795108"/>
            <a:chExt cx="3570462" cy="392370"/>
          </a:xfrm>
        </p:grpSpPr>
        <p:sp>
          <p:nvSpPr>
            <p:cNvPr id="66" name="Text Placeholder 2"/>
            <p:cNvSpPr txBox="1">
              <a:spLocks/>
            </p:cNvSpPr>
            <p:nvPr/>
          </p:nvSpPr>
          <p:spPr>
            <a:xfrm>
              <a:off x="2047004" y="1795108"/>
              <a:ext cx="3380343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600" dirty="0" smtClean="0">
                  <a:solidFill>
                    <a:srgbClr val="02576C"/>
                  </a:solidFill>
                  <a:latin typeface="IRANSans" panose="020B0604020202020204" charset="-78"/>
                  <a:cs typeface="IRANSans" panose="020B0604020202020204" charset="-78"/>
                </a:rPr>
                <a:t>امتیازدهی براساس درجه‌ی مثبت و منفی بودن</a:t>
              </a: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 rot="5400000">
              <a:off x="5490455" y="1877499"/>
              <a:ext cx="144919" cy="109102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76B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مـقــدمـــــه‌  󠆭</a:t>
            </a:r>
            <a:r>
              <a:rPr lang="fa-IR" sz="700" dirty="0" smtClean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 smtClean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 smtClean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احساسات </a:t>
            </a:r>
            <a:r>
              <a:rPr lang="fa-IR" sz="700" dirty="0" smtClean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روش‌ها</a:t>
            </a:r>
            <a:r>
              <a:rPr lang="en-US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 smtClean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 </a:t>
            </a:r>
            <a:r>
              <a:rPr lang="fa-IR" sz="800" dirty="0" smtClean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 smtClean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منابع و مراجع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57176" y="3430459"/>
            <a:ext cx="490041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1942967" y="3430459"/>
            <a:ext cx="2594946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تشخیص توافق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43966" y="4151632"/>
            <a:ext cx="4508410" cy="392370"/>
            <a:chOff x="1806107" y="1783232"/>
            <a:chExt cx="3831412" cy="392370"/>
          </a:xfrm>
        </p:grpSpPr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1806107" y="1783232"/>
              <a:ext cx="3612297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600" dirty="0" smtClean="0">
                  <a:solidFill>
                    <a:srgbClr val="02576C"/>
                  </a:solidFill>
                  <a:latin typeface="IRANSans" panose="020B0604020202020204" charset="-78"/>
                  <a:cs typeface="IRANSans" panose="020B0604020202020204" charset="-78"/>
                </a:rPr>
                <a:t>طبقه‌بندی باینری</a:t>
              </a: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5400000">
              <a:off x="5511283" y="191321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52565" y="4516575"/>
            <a:ext cx="4399811" cy="392370"/>
            <a:chOff x="2383074" y="1693023"/>
            <a:chExt cx="3739120" cy="392370"/>
          </a:xfrm>
        </p:grpSpPr>
        <p:sp>
          <p:nvSpPr>
            <p:cNvPr id="34" name="Text Placeholder 2"/>
            <p:cNvSpPr txBox="1">
              <a:spLocks/>
            </p:cNvSpPr>
            <p:nvPr/>
          </p:nvSpPr>
          <p:spPr>
            <a:xfrm>
              <a:off x="2383074" y="1693023"/>
              <a:ext cx="3612297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600" dirty="0" smtClean="0">
                  <a:solidFill>
                    <a:srgbClr val="02576C"/>
                  </a:solidFill>
                  <a:latin typeface="IRANSans" panose="020B0604020202020204" charset="-78"/>
                  <a:cs typeface="IRANSans" panose="020B0604020202020204" charset="-78"/>
                </a:rPr>
                <a:t>چالش‌های جدید: نظرات غیر مشخص</a:t>
              </a:r>
              <a:r>
                <a:rPr lang="en-US" sz="1600" dirty="0" smtClean="0">
                  <a:solidFill>
                    <a:srgbClr val="02576C"/>
                  </a:solidFill>
                  <a:latin typeface="IRANSans" panose="020B0604020202020204" charset="-78"/>
                  <a:cs typeface="IRANSans" panose="020B0604020202020204" charset="-78"/>
                </a:rPr>
                <a:t> </a:t>
              </a:r>
              <a:r>
                <a:rPr lang="fa-IR" sz="1600" dirty="0" smtClean="0">
                  <a:solidFill>
                    <a:srgbClr val="02576C"/>
                  </a:solidFill>
                  <a:latin typeface="IRANSans" panose="020B0604020202020204" charset="-78"/>
                  <a:cs typeface="IRANSans" panose="020B0604020202020204" charset="-78"/>
                </a:rPr>
                <a:t> و </a:t>
              </a:r>
              <a:r>
                <a:rPr lang="en-US" sz="1600" dirty="0" smtClean="0">
                  <a:solidFill>
                    <a:srgbClr val="02576C"/>
                  </a:solidFill>
                  <a:latin typeface="IRANSans" panose="020B0604020202020204" charset="-78"/>
                  <a:cs typeface="IRANSans" panose="020B0604020202020204" charset="-78"/>
                </a:rPr>
                <a:t>n-grams</a:t>
              </a: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7599" y="562119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3537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201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0" grpId="0" animBg="1"/>
      <p:bldP spid="64" grpId="0" animBg="1"/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E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103C42"/>
          </a:solidFill>
          <a:ln>
            <a:solidFill>
              <a:srgbClr val="103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38776" y="-1"/>
            <a:ext cx="3705224" cy="6281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76B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576396" y="2048216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روش‌های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دقیق‌تر</a:t>
            </a:r>
          </a:p>
          <a:p>
            <a:pPr>
              <a:lnSpc>
                <a:spcPts val="3700"/>
              </a:lnSpc>
            </a:pPr>
            <a:endParaRPr lang="en-US" sz="4000" b="1" dirty="0">
              <a:solidFill>
                <a:srgbClr val="05A19C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 rot="16200000">
            <a:off x="5782526" y="2031730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مـقــدمـــــه‌  󠆭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احساسات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روش‌ها</a:t>
            </a:r>
            <a:r>
              <a:rPr lang="en-US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 </a:t>
            </a:r>
            <a:r>
              <a:rPr lang="fa-IR" sz="8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منابع و مراجع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597234" y="115638"/>
            <a:ext cx="3412861" cy="404125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rgbClr val="103C42"/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rgbClr val="02576C"/>
                </a:solidFill>
              </a:rPr>
              <a:t>دانشگاه صنعتی امیرکبیر  </a:t>
            </a:r>
            <a:endParaRPr lang="en-US" sz="1000" b="0" dirty="0">
              <a:solidFill>
                <a:srgbClr val="02576C"/>
              </a:solidFill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320848" y="805164"/>
            <a:ext cx="4224059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کلیدواژه به مفاهیم و </a:t>
            </a: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معان</a:t>
            </a: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-630825" y="1624616"/>
            <a:ext cx="5246364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05442" y="2174100"/>
            <a:ext cx="4465486" cy="392370"/>
            <a:chOff x="1929506" y="1853053"/>
            <a:chExt cx="3765674" cy="392370"/>
          </a:xfrm>
        </p:grpSpPr>
        <p:sp>
          <p:nvSpPr>
            <p:cNvPr id="66" name="Text Placeholder 2"/>
            <p:cNvSpPr txBox="1">
              <a:spLocks/>
            </p:cNvSpPr>
            <p:nvPr/>
          </p:nvSpPr>
          <p:spPr>
            <a:xfrm>
              <a:off x="1929506" y="1853053"/>
              <a:ext cx="3612297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 rot="5400000">
              <a:off x="5568944" y="1948749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2566286"/>
            <a:ext cx="4736499" cy="392370"/>
            <a:chOff x="155407" y="1820033"/>
            <a:chExt cx="5417674" cy="392370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155407" y="1820033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5446845" y="1922261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622778" y="2931065"/>
            <a:ext cx="5359277" cy="392370"/>
            <a:chOff x="196009" y="1784282"/>
            <a:chExt cx="5359277" cy="392370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196009" y="1784282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5429050" y="1902985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 Placeholder 2"/>
          <p:cNvSpPr txBox="1">
            <a:spLocks/>
          </p:cNvSpPr>
          <p:nvPr/>
        </p:nvSpPr>
        <p:spPr>
          <a:xfrm>
            <a:off x="4623586" y="805164"/>
            <a:ext cx="490041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1372535" y="1642409"/>
            <a:ext cx="3143857" cy="378300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600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روش‌های مبتنی بر یافتن کلیدواژه‌ها</a:t>
            </a:r>
            <a:r>
              <a:rPr lang="en-US" sz="1600" b="1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:</a:t>
            </a: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4610099" y="1642410"/>
            <a:ext cx="322917" cy="384782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6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16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8296" y="2192401"/>
            <a:ext cx="2218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ساده و بسیار محبوب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64317" y="2561733"/>
            <a:ext cx="5151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لیستی از کلمات موثر احساسی: "شاد"، "غمگین"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7575" y="2949366"/>
            <a:ext cx="3182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روش کلارک الیوت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-622778" y="3357446"/>
            <a:ext cx="5359277" cy="392370"/>
            <a:chOff x="196009" y="1784282"/>
            <a:chExt cx="5359277" cy="392370"/>
          </a:xfrm>
        </p:grpSpPr>
        <p:sp>
          <p:nvSpPr>
            <p:cNvPr id="34" name="Text Placeholder 2"/>
            <p:cNvSpPr txBox="1">
              <a:spLocks/>
            </p:cNvSpPr>
            <p:nvPr/>
          </p:nvSpPr>
          <p:spPr>
            <a:xfrm>
              <a:off x="196009" y="1784282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5429050" y="1902985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-1" y="3380485"/>
            <a:ext cx="4610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2 ضعف: عدم شناسایی موثر (فقط کلیدواژه‌ها)، فقط ویژگی‌های سطحی(عدم تشخیص معانی)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7600" y="556386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58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447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0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E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103C42"/>
          </a:solidFill>
          <a:ln>
            <a:solidFill>
              <a:srgbClr val="103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38776" y="-1"/>
            <a:ext cx="3705224" cy="6281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76B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576396" y="2048216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روش‌های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دقیق‌تر</a:t>
            </a:r>
          </a:p>
          <a:p>
            <a:pPr>
              <a:lnSpc>
                <a:spcPts val="3700"/>
              </a:lnSpc>
            </a:pPr>
            <a:endParaRPr lang="en-US" sz="4000" b="1" dirty="0">
              <a:solidFill>
                <a:srgbClr val="05A19C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 rot="16200000">
            <a:off x="5782526" y="2031730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مـقــدمـــــه‌  󠆭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احساسات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روش‌ها</a:t>
            </a:r>
            <a:r>
              <a:rPr lang="en-US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 </a:t>
            </a:r>
            <a:r>
              <a:rPr lang="fa-IR" sz="8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منابع و مراجع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597234" y="115638"/>
            <a:ext cx="3412861" cy="404125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rgbClr val="103C42"/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rgbClr val="02576C"/>
                </a:solidFill>
              </a:rPr>
              <a:t>دانشگاه صنعتی امیرکبیر  </a:t>
            </a:r>
            <a:endParaRPr lang="en-US" sz="1000" b="0" dirty="0">
              <a:solidFill>
                <a:srgbClr val="02576C"/>
              </a:solidFill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320848" y="805164"/>
            <a:ext cx="4224059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کلیدواژه به مفاهیم و </a:t>
            </a: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معان</a:t>
            </a: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-630825" y="1624616"/>
            <a:ext cx="5246364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09161" y="2163894"/>
            <a:ext cx="4431057" cy="392370"/>
            <a:chOff x="1929506" y="1853053"/>
            <a:chExt cx="3765674" cy="392370"/>
          </a:xfrm>
        </p:grpSpPr>
        <p:sp>
          <p:nvSpPr>
            <p:cNvPr id="66" name="Text Placeholder 2"/>
            <p:cNvSpPr txBox="1">
              <a:spLocks/>
            </p:cNvSpPr>
            <p:nvPr/>
          </p:nvSpPr>
          <p:spPr>
            <a:xfrm>
              <a:off x="1929506" y="1853053"/>
              <a:ext cx="3612297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 rot="5400000">
              <a:off x="5568944" y="1948749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679804" y="2615114"/>
            <a:ext cx="5417674" cy="392370"/>
            <a:chOff x="155407" y="1820033"/>
            <a:chExt cx="5417674" cy="392370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155407" y="1820033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5446845" y="1922261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621407" y="3042032"/>
            <a:ext cx="5359277" cy="392370"/>
            <a:chOff x="196009" y="1784282"/>
            <a:chExt cx="5359277" cy="392370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196009" y="1784282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5429050" y="1902985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 Placeholder 2"/>
          <p:cNvSpPr txBox="1">
            <a:spLocks/>
          </p:cNvSpPr>
          <p:nvPr/>
        </p:nvSpPr>
        <p:spPr>
          <a:xfrm>
            <a:off x="4623586" y="805164"/>
            <a:ext cx="490041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1499616" y="1642409"/>
            <a:ext cx="3016776" cy="378300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600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روش‌های مبتنی بر وابستگی </a:t>
            </a:r>
            <a:r>
              <a:rPr lang="fa-IR" sz="1600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کلمات</a:t>
            </a:r>
            <a:r>
              <a:rPr lang="en-US" sz="1600" b="1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:</a:t>
            </a:r>
            <a:endParaRPr lang="fa-IR" sz="1600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4610099" y="1642410"/>
            <a:ext cx="322917" cy="384782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6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1203" y="2175413"/>
            <a:ext cx="25122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هم لغات موثر و هم احتمالات</a:t>
            </a:r>
          </a:p>
          <a:p>
            <a:pPr algn="r">
              <a:lnSpc>
                <a:spcPct val="100000"/>
              </a:lnSpc>
            </a:pP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6529" y="2652487"/>
            <a:ext cx="4237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"تصادف": "تصادف ماشین"،"کشته شده در تصادف"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923" y="3069288"/>
            <a:ext cx="46066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2 ضعف: عدم تشخیص "از وقوع تصادف جلوگیری کردم"، وابستگی موضوعی به متن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29086" y="556386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54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57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0" grpId="0" animBg="1"/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E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103C42"/>
          </a:solidFill>
          <a:ln>
            <a:solidFill>
              <a:srgbClr val="103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38776" y="-1"/>
            <a:ext cx="3705224" cy="6281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76B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576396" y="2048216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روش‌های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دقیق‌تر</a:t>
            </a:r>
          </a:p>
          <a:p>
            <a:pPr>
              <a:lnSpc>
                <a:spcPts val="3700"/>
              </a:lnSpc>
            </a:pPr>
            <a:endParaRPr lang="en-US" sz="4000" b="1" dirty="0">
              <a:solidFill>
                <a:srgbClr val="05A19C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 rot="16200000">
            <a:off x="5782526" y="2031730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مـقــدمـــــه‌  󠆭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احساسات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روش‌ها</a:t>
            </a:r>
            <a:r>
              <a:rPr lang="en-US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 </a:t>
            </a:r>
            <a:r>
              <a:rPr lang="fa-IR" sz="8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منابع و مراجع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597234" y="115638"/>
            <a:ext cx="3412861" cy="404125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rgbClr val="103C42"/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rgbClr val="02576C"/>
                </a:solidFill>
              </a:rPr>
              <a:t>دانشگاه صنعتی امیرکبیر  </a:t>
            </a:r>
            <a:endParaRPr lang="en-US" sz="1000" b="0" dirty="0">
              <a:solidFill>
                <a:srgbClr val="02576C"/>
              </a:solidFill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320848" y="805164"/>
            <a:ext cx="4224059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کلیدواژه به مفاهیم و </a:t>
            </a: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معان</a:t>
            </a: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-630825" y="1624616"/>
            <a:ext cx="5246364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09161" y="2163894"/>
            <a:ext cx="4431057" cy="392370"/>
            <a:chOff x="1929506" y="1853053"/>
            <a:chExt cx="3765674" cy="392370"/>
          </a:xfrm>
        </p:grpSpPr>
        <p:sp>
          <p:nvSpPr>
            <p:cNvPr id="66" name="Text Placeholder 2"/>
            <p:cNvSpPr txBox="1">
              <a:spLocks/>
            </p:cNvSpPr>
            <p:nvPr/>
          </p:nvSpPr>
          <p:spPr>
            <a:xfrm>
              <a:off x="1929506" y="1853053"/>
              <a:ext cx="3612297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 rot="5400000">
              <a:off x="5568944" y="1948749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681175" y="2547786"/>
            <a:ext cx="5417674" cy="392370"/>
            <a:chOff x="155407" y="1820033"/>
            <a:chExt cx="5417674" cy="392370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155407" y="1820033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5446845" y="1922261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643247" y="2957807"/>
            <a:ext cx="5359277" cy="392370"/>
            <a:chOff x="196009" y="1784282"/>
            <a:chExt cx="5359277" cy="392370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196009" y="1784282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5429050" y="1902985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 Placeholder 2"/>
          <p:cNvSpPr txBox="1">
            <a:spLocks/>
          </p:cNvSpPr>
          <p:nvPr/>
        </p:nvSpPr>
        <p:spPr>
          <a:xfrm>
            <a:off x="4623586" y="805164"/>
            <a:ext cx="490041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2953512" y="1642409"/>
            <a:ext cx="1562880" cy="378300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600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روش‌های </a:t>
            </a:r>
            <a:r>
              <a:rPr lang="fa-IR" sz="1600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آماری</a:t>
            </a:r>
            <a:r>
              <a:rPr lang="en-US" sz="1600" b="1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:</a:t>
            </a:r>
            <a:r>
              <a:rPr lang="fa-IR" sz="1600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 </a:t>
            </a:r>
            <a:endParaRPr lang="en-US" sz="1400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4610099" y="1642410"/>
            <a:ext cx="322917" cy="384782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6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endParaRPr lang="en-US" sz="16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>
              <a:lnSpc>
                <a:spcPct val="100000"/>
              </a:lnSpc>
            </a:pP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99994" y="2183257"/>
            <a:ext cx="20008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ترکیبی از دو روش قبلی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5922" y="2559305"/>
            <a:ext cx="3368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 </a:t>
            </a: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یادگیری روی یک مجموعه بزرگی از متن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2764" y="2979417"/>
            <a:ext cx="3469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 ضعف: نیاز به دسته بزرگی از متن و اسناد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29086" y="556386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950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780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0" grpId="0" animBg="1"/>
      <p:bldP spid="30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E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103C42"/>
          </a:solidFill>
          <a:ln>
            <a:solidFill>
              <a:srgbClr val="103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38776" y="-1"/>
            <a:ext cx="3705224" cy="6281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76B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576396" y="2048216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روش‌های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دقیق‌تر</a:t>
            </a:r>
          </a:p>
          <a:p>
            <a:pPr>
              <a:lnSpc>
                <a:spcPts val="3700"/>
              </a:lnSpc>
            </a:pPr>
            <a:endParaRPr lang="en-US" sz="4000" b="1" dirty="0">
              <a:solidFill>
                <a:srgbClr val="05A19C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 rot="16200000">
            <a:off x="5782526" y="2031730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مـقــدمـــــه‌  󠆭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احساسات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روش‌ها</a:t>
            </a:r>
            <a:r>
              <a:rPr lang="en-US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 </a:t>
            </a:r>
            <a:r>
              <a:rPr lang="fa-IR" sz="8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منابع و مراجع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597234" y="115638"/>
            <a:ext cx="3412861" cy="404125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rgbClr val="103C42"/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rgbClr val="02576C"/>
                </a:solidFill>
              </a:rPr>
              <a:t>دانشگاه صنعتی امیرکبیر  </a:t>
            </a:r>
            <a:endParaRPr lang="en-US" sz="1000" b="0" dirty="0">
              <a:solidFill>
                <a:srgbClr val="02576C"/>
              </a:solidFill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320848" y="805164"/>
            <a:ext cx="4224059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کلیدواژه به مفاهیم و </a:t>
            </a: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معان</a:t>
            </a: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-630825" y="1624616"/>
            <a:ext cx="5246364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09161" y="2163894"/>
            <a:ext cx="4431057" cy="392370"/>
            <a:chOff x="1929506" y="1853053"/>
            <a:chExt cx="3765674" cy="392370"/>
          </a:xfrm>
        </p:grpSpPr>
        <p:sp>
          <p:nvSpPr>
            <p:cNvPr id="66" name="Text Placeholder 2"/>
            <p:cNvSpPr txBox="1">
              <a:spLocks/>
            </p:cNvSpPr>
            <p:nvPr/>
          </p:nvSpPr>
          <p:spPr>
            <a:xfrm>
              <a:off x="1929506" y="1853053"/>
              <a:ext cx="3612297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 rot="5400000">
              <a:off x="5568944" y="1948749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680224" y="2591565"/>
            <a:ext cx="5417674" cy="392370"/>
            <a:chOff x="155407" y="1820033"/>
            <a:chExt cx="5417674" cy="392370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155407" y="1820033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5446845" y="1922261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621827" y="3004076"/>
            <a:ext cx="5359277" cy="392370"/>
            <a:chOff x="196009" y="1784282"/>
            <a:chExt cx="5359277" cy="392370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196009" y="1784282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5429050" y="1902985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 Placeholder 2"/>
          <p:cNvSpPr txBox="1">
            <a:spLocks/>
          </p:cNvSpPr>
          <p:nvPr/>
        </p:nvSpPr>
        <p:spPr>
          <a:xfrm>
            <a:off x="4623586" y="805164"/>
            <a:ext cx="490041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2194560" y="1642409"/>
            <a:ext cx="2321832" cy="378300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600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روش‌های مبتنی بر مفهوم </a:t>
            </a:r>
            <a:r>
              <a:rPr lang="en-US" sz="1600" b="1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:</a:t>
            </a:r>
            <a:endParaRPr lang="en-US" sz="1400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4610099" y="1642410"/>
            <a:ext cx="322917" cy="384782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6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۴</a:t>
            </a: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91987" y="2177150"/>
            <a:ext cx="3086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شبکه جهانی وب و شبکه‌های معنایی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7799" y="2601771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بررسی نحوی و معنایی یک متن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0640" y="3015847"/>
            <a:ext cx="4158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به جای استفاده از کلیدواژه و احتمال حضور کلمات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9080"/>
            <a:ext cx="3941064" cy="2221992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29086" y="558985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29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303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0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E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103C42"/>
          </a:solidFill>
          <a:ln>
            <a:solidFill>
              <a:srgbClr val="103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38776" y="-1"/>
            <a:ext cx="3705224" cy="6281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76B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576396" y="2048216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روش‌های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5A19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دقیق‌تر</a:t>
            </a:r>
          </a:p>
          <a:p>
            <a:pPr>
              <a:lnSpc>
                <a:spcPts val="3700"/>
              </a:lnSpc>
            </a:pPr>
            <a:endParaRPr lang="en-US" sz="4000" b="1" dirty="0">
              <a:solidFill>
                <a:srgbClr val="05A19C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 rot="16200000">
            <a:off x="5782526" y="2031730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مـقــدمـــــه‌  󠆭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احساسات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روش‌ها</a:t>
            </a:r>
            <a:r>
              <a:rPr lang="en-US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 </a:t>
            </a:r>
            <a:r>
              <a:rPr lang="fa-IR" sz="8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منابع و مراجع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597234" y="115638"/>
            <a:ext cx="3412861" cy="404125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rgbClr val="103C42"/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rgbClr val="02576C"/>
                </a:solidFill>
              </a:rPr>
              <a:t>دانشگاه صنعتی امیرکبیر  </a:t>
            </a:r>
            <a:endParaRPr lang="en-US" sz="1000" b="0" dirty="0">
              <a:solidFill>
                <a:srgbClr val="02576C"/>
              </a:solidFill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320848" y="805164"/>
            <a:ext cx="4224059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کلیدواژه به مفاهیم و </a:t>
            </a: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معان</a:t>
            </a:r>
            <a:r>
              <a:rPr lang="fa-IR" sz="28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-630825" y="1624616"/>
            <a:ext cx="5246364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09161" y="2163894"/>
            <a:ext cx="4431057" cy="392370"/>
            <a:chOff x="1929506" y="1853053"/>
            <a:chExt cx="3765674" cy="392370"/>
          </a:xfrm>
        </p:grpSpPr>
        <p:sp>
          <p:nvSpPr>
            <p:cNvPr id="66" name="Text Placeholder 2"/>
            <p:cNvSpPr txBox="1">
              <a:spLocks/>
            </p:cNvSpPr>
            <p:nvPr/>
          </p:nvSpPr>
          <p:spPr>
            <a:xfrm>
              <a:off x="1929506" y="1853053"/>
              <a:ext cx="3612297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 rot="5400000">
              <a:off x="5568944" y="1948749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680224" y="2591565"/>
            <a:ext cx="5417674" cy="392370"/>
            <a:chOff x="155407" y="1820033"/>
            <a:chExt cx="5417674" cy="392370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155407" y="1820033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5446845" y="1922261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621827" y="3004076"/>
            <a:ext cx="5359277" cy="392370"/>
            <a:chOff x="196009" y="1784282"/>
            <a:chExt cx="5359277" cy="392370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196009" y="1784282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dirty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5429050" y="1902985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 Placeholder 2"/>
          <p:cNvSpPr txBox="1">
            <a:spLocks/>
          </p:cNvSpPr>
          <p:nvPr/>
        </p:nvSpPr>
        <p:spPr>
          <a:xfrm>
            <a:off x="4623586" y="805164"/>
            <a:ext cx="490041" cy="499256"/>
          </a:xfrm>
          <a:prstGeom prst="rect">
            <a:avLst/>
          </a:prstGeom>
          <a:solidFill>
            <a:srgbClr val="05A19C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3801532" y="1642409"/>
            <a:ext cx="714859" cy="378300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600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مثال</a:t>
            </a:r>
            <a:r>
              <a:rPr lang="fa-IR" sz="1600" b="1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:</a:t>
            </a:r>
            <a:endParaRPr lang="en-US" sz="1600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0718" y="2177150"/>
            <a:ext cx="3977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Bag of words / stop words / dictionary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217" y="2601771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Logistic regression / Naïve Bayesian :Method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3875" y="3015847"/>
            <a:ext cx="2645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dirty="0" smtClean="0">
                <a:solidFill>
                  <a:srgbClr val="02576C"/>
                </a:solidFill>
                <a:latin typeface="IRANSans" panose="020B0604020202020204" charset="-78"/>
                <a:cs typeface="IRANSans" panose="020B0604020202020204" charset="-78"/>
              </a:rPr>
              <a:t> Laplacian smoothing ***</a:t>
            </a: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pic>
        <p:nvPicPr>
          <p:cNvPr id="1026" name="Picture 2" descr="Fake Book Reviews Undermine Amazon Ratings | Writerful Books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1780"/>
            <a:ext cx="3705062" cy="21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29086" y="56415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450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580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0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E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103C42"/>
          </a:solidFill>
          <a:ln>
            <a:solidFill>
              <a:srgbClr val="103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76B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576396" y="2048216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endParaRPr lang="en-US" sz="4000" b="1" dirty="0" smtClean="0">
              <a:solidFill>
                <a:srgbClr val="05A19C"/>
              </a:solidFill>
            </a:endParaRPr>
          </a:p>
          <a:p>
            <a:pPr>
              <a:lnSpc>
                <a:spcPts val="3700"/>
              </a:lnSpc>
            </a:pPr>
            <a:endParaRPr lang="en-US" sz="4000" b="1" dirty="0">
              <a:solidFill>
                <a:srgbClr val="05A19C"/>
              </a:solidFill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مـقــدمـــــه‌  󠆭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احساسات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روش‌ها</a:t>
            </a:r>
            <a:r>
              <a:rPr lang="en-US" sz="1200" b="1" dirty="0">
                <a:solidFill>
                  <a:srgbClr val="C00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7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 </a:t>
            </a:r>
            <a:r>
              <a:rPr lang="fa-IR" sz="8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منابع و مراجع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597234" y="115638"/>
            <a:ext cx="3412861" cy="404125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rgbClr val="103C42"/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rgbClr val="02576C"/>
                </a:solidFill>
              </a:rPr>
              <a:t>دانشگاه صنعتی امیرکبیر  </a:t>
            </a:r>
            <a:endParaRPr lang="en-US" sz="1000" b="0" dirty="0">
              <a:solidFill>
                <a:srgbClr val="02576C"/>
              </a:solidFill>
            </a:endParaRP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-630825" y="1624616"/>
            <a:ext cx="5246364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66" name="Text Placeholder 2"/>
          <p:cNvSpPr txBox="1">
            <a:spLocks/>
          </p:cNvSpPr>
          <p:nvPr/>
        </p:nvSpPr>
        <p:spPr>
          <a:xfrm>
            <a:off x="309161" y="2163894"/>
            <a:ext cx="4250579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-680224" y="2591565"/>
            <a:ext cx="5246364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>
              <a:solidFill>
                <a:srgbClr val="02576C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3031067" y="657765"/>
            <a:ext cx="2328333" cy="378300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Amazon Reviews</a:t>
            </a:r>
            <a:endParaRPr lang="en-US" sz="1600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499"/>
            <a:ext cx="3084468" cy="44148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28" y="1856499"/>
            <a:ext cx="5833872" cy="1727949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37600" y="56589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797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27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7D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05004E"/>
          </a:solidFill>
          <a:ln>
            <a:solidFill>
              <a:srgbClr val="050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3245" y="0"/>
            <a:ext cx="7920037" cy="244684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 smtClean="0">
                <a:solidFill>
                  <a:srgbClr val="05004E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بخش چهارم</a:t>
            </a:r>
            <a:r>
              <a:rPr lang="fa-IR" sz="4800" spc="-150" dirty="0" smtClean="0">
                <a:solidFill>
                  <a:srgbClr val="05004E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/>
            </a:r>
            <a:br>
              <a:rPr lang="fa-IR" sz="4800" spc="-150" dirty="0" smtClean="0">
                <a:solidFill>
                  <a:srgbClr val="05004E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</a:br>
            <a:r>
              <a:rPr lang="fa-IR" sz="7200" b="1" spc="-150" dirty="0" smtClean="0">
                <a:solidFill>
                  <a:srgbClr val="05004E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604020202020204" charset="-78"/>
                <a:cs typeface="IRANSans" panose="020B0604020202020204" charset="-78"/>
              </a:rPr>
              <a:t>جمع‌بندی</a:t>
            </a:r>
            <a:endParaRPr lang="en-US" sz="7200" b="1" spc="-150" dirty="0">
              <a:solidFill>
                <a:srgbClr val="05004E"/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19</a:t>
            </a:fld>
            <a:endParaRPr lang="en-US" dirty="0"/>
          </a:p>
        </p:txBody>
      </p:sp>
      <p:sp>
        <p:nvSpPr>
          <p:cNvPr id="9" name="Cross 8"/>
          <p:cNvSpPr/>
          <p:nvPr/>
        </p:nvSpPr>
        <p:spPr>
          <a:xfrm>
            <a:off x="5699729" y="472663"/>
            <a:ext cx="650080" cy="650080"/>
          </a:xfrm>
          <a:prstGeom prst="plus">
            <a:avLst>
              <a:gd name="adj" fmla="val 39751"/>
            </a:avLst>
          </a:prstGeom>
          <a:solidFill>
            <a:srgbClr val="FD5F00"/>
          </a:solidFill>
          <a:ln>
            <a:solidFill>
              <a:srgbClr val="FD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lvl="0" algn="l">
              <a:defRPr/>
            </a:pPr>
            <a:r>
              <a:rPr lang="fa-IR" sz="900" dirty="0">
                <a:solidFill>
                  <a:schemeClr val="bg1">
                    <a:lumMod val="75000"/>
                  </a:schemeClr>
                </a:solidFill>
              </a:rPr>
              <a:t>د</a:t>
            </a:r>
            <a:r>
              <a:rPr lang="fa-IR" sz="900" dirty="0">
                <a:solidFill>
                  <a:srgbClr val="FD5F00"/>
                </a:solidFill>
              </a:rPr>
              <a:t>انشکده مهندسی کامپیوتر</a:t>
            </a:r>
            <a:r>
              <a:rPr lang="fa-IR" sz="9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fa-IR" sz="900" dirty="0">
                <a:solidFill>
                  <a:srgbClr val="05004E"/>
                </a:solidFill>
              </a:rPr>
              <a:t>دانشگاه صنعتی امیرکبیر</a:t>
            </a:r>
            <a:r>
              <a:rPr lang="fa-IR" sz="900" dirty="0"/>
              <a:t>  </a:t>
            </a:r>
            <a:endParaRPr lang="en-US" sz="1000" dirty="0"/>
          </a:p>
        </p:txBody>
      </p:sp>
      <p:sp>
        <p:nvSpPr>
          <p:cNvPr id="17" name="Cross 16"/>
          <p:cNvSpPr/>
          <p:nvPr/>
        </p:nvSpPr>
        <p:spPr>
          <a:xfrm>
            <a:off x="6175548" y="948378"/>
            <a:ext cx="372667" cy="372667"/>
          </a:xfrm>
          <a:prstGeom prst="plus">
            <a:avLst>
              <a:gd name="adj" fmla="val 39751"/>
            </a:avLst>
          </a:prstGeom>
          <a:solidFill>
            <a:srgbClr val="FD5F00"/>
          </a:solidFill>
          <a:ln>
            <a:solidFill>
              <a:srgbClr val="FD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116945" y="92113"/>
            <a:ext cx="3893150" cy="380550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94" y="3477108"/>
            <a:ext cx="5679506" cy="30825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108"/>
            <a:ext cx="3464493" cy="305844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37600" y="58730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686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905" r="29069" b="10470"/>
          <a:stretch/>
        </p:blipFill>
        <p:spPr>
          <a:xfrm>
            <a:off x="5788904" y="0"/>
            <a:ext cx="3355096" cy="65293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88904" y="0"/>
            <a:ext cx="3355096" cy="3009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49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8" name="Rectangle 17"/>
          <p:cNvSpPr/>
          <p:nvPr/>
        </p:nvSpPr>
        <p:spPr>
          <a:xfrm>
            <a:off x="5730818" y="-8884"/>
            <a:ext cx="3413183" cy="6538272"/>
          </a:xfrm>
          <a:prstGeom prst="rect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0" y="-8884"/>
            <a:ext cx="5788904" cy="653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0" dist="38100" dir="10800000" algn="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89994" y="1606860"/>
            <a:ext cx="1616903" cy="3136590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IRANYekanWeb" panose="020B0506030804020204" pitchFamily="34" charset="-78"/>
                <a:cs typeface="IRANYekanWeb" panose="020B0506030804020204" pitchFamily="34" charset="-78"/>
              </a:rPr>
              <a:t>در</a:t>
            </a:r>
            <a:endParaRPr lang="en-US" b="1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IRANYekanWeb" panose="020B0506030804020204" pitchFamily="34" charset="-78"/>
              <a:cs typeface="IRANYekanWeb" panose="020B0506030804020204" pitchFamily="34" charset="-78"/>
            </a:endParaRPr>
          </a:p>
          <a:p>
            <a:r>
              <a:rPr lang="fa-IR" b="1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IRANYekanWeb" panose="020B0506030804020204" pitchFamily="34" charset="-78"/>
                <a:cs typeface="IRANYekanWeb" panose="020B0506030804020204" pitchFamily="34" charset="-78"/>
              </a:rPr>
              <a:t>ایــن</a:t>
            </a:r>
            <a:endParaRPr lang="en-US" b="1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IRANYekanWeb" panose="020B0506030804020204" pitchFamily="34" charset="-78"/>
              <a:cs typeface="IRANYekanWeb" panose="020B0506030804020204" pitchFamily="34" charset="-78"/>
            </a:endParaRPr>
          </a:p>
          <a:p>
            <a:r>
              <a:rPr lang="fa-IR" b="1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IRANYekanWeb" panose="020B0506030804020204" pitchFamily="34" charset="-78"/>
                <a:cs typeface="IRANYekanWeb" panose="020B0506030804020204" pitchFamily="34" charset="-78"/>
              </a:rPr>
              <a:t>ارائه</a:t>
            </a:r>
            <a:endParaRPr lang="en-US" b="1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2" y="1885632"/>
            <a:ext cx="2941536" cy="274924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chemeClr val="accent4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مقدمه</a:t>
            </a:r>
          </a:p>
          <a:p>
            <a:pPr marL="342900" indent="-342900">
              <a:lnSpc>
                <a:spcPct val="100000"/>
              </a:lnSpc>
              <a:buClr>
                <a:schemeClr val="accent4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عقیده‌کاوی و تحلیل احساسات</a:t>
            </a:r>
            <a:endParaRPr lang="fa-IR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Clr>
                <a:schemeClr val="accent4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روش‌ها</a:t>
            </a:r>
          </a:p>
          <a:p>
            <a:pPr marL="342900" indent="-342900">
              <a:lnSpc>
                <a:spcPct val="100000"/>
              </a:lnSpc>
              <a:buClr>
                <a:schemeClr val="accent4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جمع‌بندی</a:t>
            </a:r>
          </a:p>
          <a:p>
            <a:pPr marL="342900" indent="-342900">
              <a:lnSpc>
                <a:spcPct val="100000"/>
              </a:lnSpc>
              <a:buClr>
                <a:schemeClr val="accent4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pc="-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منابع و مراجع</a:t>
            </a:r>
            <a:endParaRPr lang="fa-IR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26672"/>
            <a:ext cx="2266324" cy="270054"/>
          </a:xfrm>
        </p:spPr>
        <p:txBody>
          <a:bodyPr/>
          <a:lstStyle/>
          <a:p>
            <a:pPr rtl="1"/>
            <a:fld id="{B95C64A1-81EB-4AC2-94AC-1F95D01802B1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788903" y="134110"/>
            <a:ext cx="3221192" cy="453031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 smtClean="0">
                <a:solidFill>
                  <a:schemeClr val="tx1"/>
                </a:solidFill>
              </a:rPr>
              <a:t>عقیده‌کاوی </a:t>
            </a:r>
            <a:r>
              <a:rPr lang="fa-IR" sz="1100" dirty="0">
                <a:solidFill>
                  <a:schemeClr val="tx1"/>
                </a:solidFill>
              </a:rPr>
              <a:t>و تحلیل </a:t>
            </a:r>
            <a:r>
              <a:rPr lang="fa-IR" sz="1100" dirty="0" smtClean="0">
                <a:solidFill>
                  <a:schemeClr val="tx1"/>
                </a:solidFill>
              </a:rPr>
              <a:t>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 smtClean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 rot="5400000">
            <a:off x="6273476" y="5704360"/>
            <a:ext cx="361311" cy="361972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4198915" y="2036073"/>
            <a:ext cx="428418" cy="429202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373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7D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05004E"/>
          </a:solidFill>
          <a:ln>
            <a:solidFill>
              <a:srgbClr val="050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1" y="671189"/>
            <a:ext cx="5214937" cy="900159"/>
          </a:xfrm>
        </p:spPr>
        <p:txBody>
          <a:bodyPr anchor="t"/>
          <a:lstStyle/>
          <a:p>
            <a:pPr algn="r" rtl="1">
              <a:lnSpc>
                <a:spcPct val="150000"/>
              </a:lnSpc>
            </a:pPr>
            <a:r>
              <a:rPr lang="fa-IR" sz="3200" b="1" spc="-150" dirty="0" smtClean="0">
                <a:solidFill>
                  <a:srgbClr val="05004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منابع و مراجع</a:t>
            </a:r>
            <a:endParaRPr lang="en-US" sz="3200" b="1" spc="-150" dirty="0">
              <a:solidFill>
                <a:srgbClr val="05004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766656"/>
            <a:ext cx="7886700" cy="4322996"/>
          </a:xfrm>
        </p:spPr>
        <p:txBody>
          <a:bodyPr/>
          <a:lstStyle/>
          <a:p>
            <a:pPr marL="457200" lvl="0" indent="-457200" algn="l" rtl="0">
              <a:buFont typeface="+mj-lt"/>
              <a:buAutoNum type="arabicPeriod"/>
            </a:pP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Erik Cambria, </a:t>
            </a:r>
            <a:r>
              <a:rPr lang="en-US" sz="1200" dirty="0" err="1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Björn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Schuller, </a:t>
            </a:r>
            <a:r>
              <a:rPr lang="en-US" sz="1200" dirty="0" err="1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Yunqing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Xia, Catherine </a:t>
            </a:r>
            <a:r>
              <a:rPr lang="en-US" sz="1200" dirty="0" err="1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Havasi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, “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N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ew avenues in opinion mining and sentiment analysis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,” IEEE Computer 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Society, 2013.</a:t>
            </a:r>
            <a:endParaRPr lang="fa-IR" sz="1200" dirty="0" smtClean="0">
              <a:solidFill>
                <a:srgbClr val="05004E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Liu, B. and Zhang, 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L, </a:t>
            </a:r>
            <a:r>
              <a:rPr lang="fa-IR" sz="1200" dirty="0" smtClean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"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 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survey of opinion mining and sentiment analysis. In Mining text data (pp. 415-463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)”. 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Springer, Boston, 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MA, 2012</a:t>
            </a:r>
            <a:endParaRPr lang="fa-IR" sz="1200" dirty="0" smtClean="0">
              <a:solidFill>
                <a:srgbClr val="05004E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hlinkClick r:id="rId4"/>
              </a:rPr>
              <a:t>https://www.dcipheranalytics.com/blog/beyond-sentiment-analysis-emojization-of-world-leaders-tweets?gclid=CjwKCAjwtqj2BRBYEiwAqfzur54Pr2Qg_FyTrLSu0nIiQeIJ4wtFm3YHd3nDiTk6zXjvegD_A2sMKBoCsNMQAvD_BwE</a:t>
            </a:r>
            <a:endParaRPr lang="fa-IR" sz="1200" dirty="0" smtClean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200" dirty="0" smtClean="0">
                <a:solidFill>
                  <a:schemeClr val="tx1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https</a:t>
            </a:r>
            <a:r>
              <a:rPr lang="en-US" sz="1200" dirty="0">
                <a:solidFill>
                  <a:schemeClr val="tx1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://sentic.net/about/ </a:t>
            </a:r>
            <a:endParaRPr lang="en-US" sz="1200" dirty="0" smtClean="0">
              <a:solidFill>
                <a:schemeClr val="tx1"/>
              </a:solidFill>
              <a:latin typeface="IRANSans" panose="02040503050201020203" pitchFamily="18" charset="-78"/>
              <a:ea typeface="Roboto" panose="02000000000000000000" pitchFamily="2" charset="0"/>
              <a:cs typeface="IRANSans" panose="02040503050201020203" pitchFamily="18" charset="-78"/>
            </a:endParaRP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 </a:t>
            </a:r>
            <a:r>
              <a:rPr lang="en-US" sz="1200" dirty="0" err="1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Riloff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, E. and </a:t>
            </a:r>
            <a:r>
              <a:rPr lang="en-US" sz="1200" dirty="0" err="1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Wiebe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, 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J., “Learning 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extraction patterns for subjective 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expressions.” 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In Proceedings of the 2003 conference on Empirical methods in natural language processing (pp. 105-112</a:t>
            </a:r>
            <a:r>
              <a:rPr lang="en-US" sz="1200" dirty="0" smtClean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>), 2003</a:t>
            </a:r>
            <a: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  <a:t/>
            </a:r>
            <a:br>
              <a:rPr lang="en-US" sz="1200" dirty="0">
                <a:solidFill>
                  <a:srgbClr val="05004E"/>
                </a:solidFill>
                <a:latin typeface="IRANSans" panose="02040503050201020203" pitchFamily="18" charset="-78"/>
                <a:ea typeface="Roboto" panose="02000000000000000000" pitchFamily="2" charset="0"/>
                <a:cs typeface="IRANSans" panose="02040503050201020203" pitchFamily="18" charset="-78"/>
              </a:rPr>
            </a:br>
            <a:endParaRPr lang="en-US" sz="1200" dirty="0">
              <a:solidFill>
                <a:srgbClr val="05004E"/>
              </a:solidFill>
              <a:latin typeface="IRANSans" panose="02040503050201020203" pitchFamily="18" charset="-78"/>
              <a:ea typeface="Roboto" panose="02000000000000000000" pitchFamily="2" charset="0"/>
              <a:cs typeface="IRANSans" panose="02040503050201020203" pitchFamily="18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lvl="0" algn="l">
              <a:defRPr/>
            </a:pPr>
            <a:r>
              <a:rPr lang="fa-IR" sz="900" dirty="0">
                <a:solidFill>
                  <a:srgbClr val="FD5F00"/>
                </a:solidFill>
              </a:rPr>
              <a:t>دانشکده مهندسی کامپیوتر</a:t>
            </a:r>
            <a:r>
              <a:rPr lang="fa-IR" sz="9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fa-IR" sz="900" dirty="0">
                <a:solidFill>
                  <a:srgbClr val="05004E"/>
                </a:solidFill>
              </a:rPr>
              <a:t>دانشگاه صنعتی امیرکبیر</a:t>
            </a:r>
            <a:r>
              <a:rPr lang="fa-IR" sz="900" dirty="0"/>
              <a:t>  </a:t>
            </a:r>
            <a:endParaRPr lang="en-US" sz="1000" dirty="0"/>
          </a:p>
        </p:txBody>
      </p:sp>
      <p:sp>
        <p:nvSpPr>
          <p:cNvPr id="12" name="Cross 11"/>
          <p:cNvSpPr/>
          <p:nvPr/>
        </p:nvSpPr>
        <p:spPr>
          <a:xfrm>
            <a:off x="8666766" y="1121268"/>
            <a:ext cx="372667" cy="372667"/>
          </a:xfrm>
          <a:prstGeom prst="plus">
            <a:avLst>
              <a:gd name="adj" fmla="val 39751"/>
            </a:avLst>
          </a:prstGeom>
          <a:solidFill>
            <a:srgbClr val="FD5F00"/>
          </a:solidFill>
          <a:ln>
            <a:solidFill>
              <a:srgbClr val="FD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76B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146283" y="192091"/>
            <a:ext cx="3893150" cy="41275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مـقــدمـــــه‌  </a:t>
            </a:r>
            <a:r>
              <a:rPr lang="fa-IR" sz="1200" dirty="0" smtClean="0">
                <a:solidFill>
                  <a:srgbClr val="0257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rgbClr val="0257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عقیده‌کاوی </a:t>
            </a:r>
            <a:r>
              <a:rPr lang="fa-IR" sz="1200" dirty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 تحلیل احساسات</a:t>
            </a:r>
            <a:r>
              <a:rPr lang="fa-IR" sz="1200" b="1" dirty="0" smtClean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rgbClr val="0257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 </a:t>
            </a:r>
            <a:r>
              <a:rPr lang="fa-IR" sz="700" dirty="0">
                <a:solidFill>
                  <a:srgbClr val="0257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جمع‌بندی </a:t>
            </a:r>
            <a:r>
              <a:rPr lang="fa-IR" sz="800" dirty="0">
                <a:solidFill>
                  <a:srgbClr val="0257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rgbClr val="02576C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solidFill>
                  <a:srgbClr val="FD5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منابع و مراجع</a:t>
            </a:r>
          </a:p>
        </p:txBody>
      </p:sp>
      <p:sp>
        <p:nvSpPr>
          <p:cNvPr id="15" name="Cross 14"/>
          <p:cNvSpPr/>
          <p:nvPr/>
        </p:nvSpPr>
        <p:spPr>
          <a:xfrm>
            <a:off x="8279449" y="578200"/>
            <a:ext cx="650080" cy="650080"/>
          </a:xfrm>
          <a:prstGeom prst="plus">
            <a:avLst>
              <a:gd name="adj" fmla="val 39751"/>
            </a:avLst>
          </a:prstGeom>
          <a:solidFill>
            <a:srgbClr val="FD5F00"/>
          </a:solidFill>
          <a:ln>
            <a:solidFill>
              <a:srgbClr val="FD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37600" y="561409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5477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7D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05004E"/>
          </a:solidFill>
          <a:ln>
            <a:solidFill>
              <a:srgbClr val="050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lvl="0" algn="l">
              <a:defRPr/>
            </a:pPr>
            <a:r>
              <a:rPr lang="fa-IR" sz="900" dirty="0">
                <a:solidFill>
                  <a:srgbClr val="FD5F00"/>
                </a:solidFill>
              </a:rPr>
              <a:t>دانشکده مهندسی کامپیوتر</a:t>
            </a:r>
            <a:r>
              <a:rPr lang="fa-IR" sz="9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fa-IR" sz="900" dirty="0">
                <a:solidFill>
                  <a:srgbClr val="05004E"/>
                </a:solidFill>
              </a:rPr>
              <a:t>دانشگاه صنعتی امیرکبیر</a:t>
            </a:r>
            <a:r>
              <a:rPr lang="fa-IR" sz="900" dirty="0"/>
              <a:t>  </a:t>
            </a:r>
            <a:endParaRPr lang="en-US" sz="1000" dirty="0"/>
          </a:p>
        </p:txBody>
      </p:sp>
      <p:sp>
        <p:nvSpPr>
          <p:cNvPr id="12" name="Cross 11"/>
          <p:cNvSpPr/>
          <p:nvPr/>
        </p:nvSpPr>
        <p:spPr>
          <a:xfrm>
            <a:off x="5901116" y="1059462"/>
            <a:ext cx="372667" cy="372667"/>
          </a:xfrm>
          <a:prstGeom prst="plus">
            <a:avLst>
              <a:gd name="adj" fmla="val 39751"/>
            </a:avLst>
          </a:prstGeom>
          <a:solidFill>
            <a:srgbClr val="FD5F00"/>
          </a:solidFill>
          <a:ln>
            <a:solidFill>
              <a:srgbClr val="FD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146283" y="192091"/>
            <a:ext cx="3893150" cy="433551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19" y="1074615"/>
            <a:ext cx="2533712" cy="4433996"/>
          </a:xfrm>
          <a:prstGeom prst="rect">
            <a:avLst/>
          </a:prstGeom>
        </p:spPr>
      </p:pic>
      <p:sp>
        <p:nvSpPr>
          <p:cNvPr id="10" name="Cross 9"/>
          <p:cNvSpPr/>
          <p:nvPr/>
        </p:nvSpPr>
        <p:spPr>
          <a:xfrm>
            <a:off x="5576076" y="509936"/>
            <a:ext cx="650080" cy="650080"/>
          </a:xfrm>
          <a:prstGeom prst="plus">
            <a:avLst>
              <a:gd name="adj" fmla="val 39751"/>
            </a:avLst>
          </a:prstGeom>
          <a:solidFill>
            <a:srgbClr val="FD5F00"/>
          </a:solidFill>
          <a:ln>
            <a:solidFill>
              <a:srgbClr val="FD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37600" y="57885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546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7D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05004E"/>
          </a:solidFill>
          <a:ln>
            <a:solidFill>
              <a:srgbClr val="050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531" y="2450883"/>
            <a:ext cx="5214937" cy="900159"/>
          </a:xfrm>
        </p:spPr>
        <p:txBody>
          <a:bodyPr anchor="t"/>
          <a:lstStyle/>
          <a:p>
            <a:pPr algn="ctr" rtl="1">
              <a:lnSpc>
                <a:spcPct val="150000"/>
              </a:lnSpc>
            </a:pPr>
            <a:r>
              <a:rPr lang="fa-IR" sz="3200" b="1" spc="-150" dirty="0" smtClean="0">
                <a:solidFill>
                  <a:srgbClr val="05004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ممنون از توجهتون</a:t>
            </a:r>
            <a:endParaRPr lang="en-US" sz="3200" b="1" spc="-150" dirty="0">
              <a:solidFill>
                <a:srgbClr val="05004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lvl="0" algn="l">
              <a:defRPr/>
            </a:pPr>
            <a:r>
              <a:rPr lang="fa-IR" sz="900" dirty="0">
                <a:solidFill>
                  <a:srgbClr val="FD5F00"/>
                </a:solidFill>
              </a:rPr>
              <a:t>دانشکده مهندسی کامپیوتر</a:t>
            </a:r>
            <a:r>
              <a:rPr lang="fa-IR" sz="9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fa-IR" sz="900" dirty="0">
                <a:solidFill>
                  <a:srgbClr val="05004E"/>
                </a:solidFill>
              </a:rPr>
              <a:t>دانشگاه صنعتی امیرکبیر</a:t>
            </a:r>
            <a:r>
              <a:rPr lang="fa-IR" sz="900" dirty="0"/>
              <a:t>  </a:t>
            </a:r>
            <a:endParaRPr lang="en-US" sz="1000" dirty="0"/>
          </a:p>
        </p:txBody>
      </p:sp>
      <p:sp>
        <p:nvSpPr>
          <p:cNvPr id="12" name="Cross 11"/>
          <p:cNvSpPr/>
          <p:nvPr/>
        </p:nvSpPr>
        <p:spPr>
          <a:xfrm>
            <a:off x="6049386" y="2637216"/>
            <a:ext cx="372667" cy="372667"/>
          </a:xfrm>
          <a:prstGeom prst="plus">
            <a:avLst>
              <a:gd name="adj" fmla="val 39751"/>
            </a:avLst>
          </a:prstGeom>
          <a:solidFill>
            <a:srgbClr val="FD5F00"/>
          </a:solidFill>
          <a:ln>
            <a:solidFill>
              <a:srgbClr val="FD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146283" y="192091"/>
            <a:ext cx="3893150" cy="443176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Cross 9"/>
          <p:cNvSpPr/>
          <p:nvPr/>
        </p:nvSpPr>
        <p:spPr>
          <a:xfrm>
            <a:off x="5724346" y="2036685"/>
            <a:ext cx="650080" cy="650080"/>
          </a:xfrm>
          <a:prstGeom prst="plus">
            <a:avLst>
              <a:gd name="adj" fmla="val 39751"/>
            </a:avLst>
          </a:prstGeom>
          <a:solidFill>
            <a:srgbClr val="FD5F00"/>
          </a:solidFill>
          <a:ln>
            <a:solidFill>
              <a:srgbClr val="FD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7600" y="57861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70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858" y="4234755"/>
            <a:ext cx="2839121" cy="5596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sz="1800" dirty="0" smtClean="0">
                <a:solidFill>
                  <a:schemeClr val="bg1"/>
                </a:solidFill>
              </a:rPr>
              <a:t>مقدمه </a:t>
            </a:r>
          </a:p>
          <a:p>
            <a:pPr>
              <a:lnSpc>
                <a:spcPct val="100000"/>
              </a:lnSpc>
            </a:pPr>
            <a:r>
              <a:rPr lang="fa-IR" sz="1800" dirty="0" smtClean="0">
                <a:solidFill>
                  <a:schemeClr val="bg1"/>
                </a:solidFill>
              </a:rPr>
              <a:t>مفاهیم اولیه</a:t>
            </a:r>
            <a:br>
              <a:rPr lang="fa-IR" sz="1800" dirty="0" smtClean="0">
                <a:solidFill>
                  <a:schemeClr val="bg1"/>
                </a:solidFill>
              </a:rPr>
            </a:br>
            <a:r>
              <a:rPr lang="fa-IR" sz="1800" dirty="0" smtClean="0">
                <a:solidFill>
                  <a:schemeClr val="bg1"/>
                </a:solidFill>
              </a:rPr>
              <a:t/>
            </a:r>
            <a:br>
              <a:rPr lang="fa-IR" sz="1800" dirty="0" smtClean="0">
                <a:solidFill>
                  <a:schemeClr val="bg1"/>
                </a:solidFill>
              </a:rPr>
            </a:br>
            <a:endParaRPr lang="en-US" sz="18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291414" cy="293424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</a:t>
            </a:fld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2529118" y="4672241"/>
            <a:ext cx="1590675" cy="106090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23891" y="779608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بخش اول</a:t>
            </a:r>
            <a:r>
              <a:rPr lang="fa-IR" sz="36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/>
            </a:r>
            <a:br>
              <a:rPr lang="fa-IR" sz="36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</a:br>
            <a:r>
              <a:rPr lang="fa-IR" sz="120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مقدمه</a:t>
            </a:r>
            <a:endParaRPr lang="en-US" sz="120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5419875" y="1411108"/>
            <a:ext cx="538163" cy="538163"/>
          </a:xfrm>
          <a:prstGeom prst="plus">
            <a:avLst>
              <a:gd name="adj" fmla="val 3975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>
            <a:off x="7469754" y="3534834"/>
            <a:ext cx="250031" cy="250031"/>
          </a:xfrm>
          <a:prstGeom prst="plus">
            <a:avLst>
              <a:gd name="adj" fmla="val 3975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99601"/>
            <a:ext cx="387681" cy="296189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accent2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755907" y="99601"/>
            <a:ext cx="3254188" cy="395716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 smtClean="0">
                <a:solidFill>
                  <a:schemeClr val="tx1"/>
                </a:solidFill>
              </a:rPr>
              <a:t>تینا </a:t>
            </a:r>
            <a:r>
              <a:rPr lang="fa-IR" sz="1100" dirty="0">
                <a:solidFill>
                  <a:schemeClr val="tx1"/>
                </a:solidFill>
              </a:rPr>
              <a:t>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Cross 12"/>
          <p:cNvSpPr/>
          <p:nvPr/>
        </p:nvSpPr>
        <p:spPr>
          <a:xfrm>
            <a:off x="3761979" y="4257928"/>
            <a:ext cx="250031" cy="250031"/>
          </a:xfrm>
          <a:prstGeom prst="plus">
            <a:avLst>
              <a:gd name="adj" fmla="val 3975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42" y="3784865"/>
            <a:ext cx="3185912" cy="22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921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816" y="-7294"/>
            <a:ext cx="4595061" cy="6486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8100" sx="104000" sy="104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218560"/>
            <a:ext cx="3610071" cy="968336"/>
          </a:xfrm>
        </p:spPr>
        <p:txBody>
          <a:bodyPr/>
          <a:lstStyle/>
          <a:p>
            <a:pPr rtl="1">
              <a:lnSpc>
                <a:spcPct val="100000"/>
              </a:lnSpc>
            </a:pPr>
            <a:r>
              <a:rPr lang="fa-IR" sz="20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منابع تصمیم‌گیری‌ها از گذشته تا به امروز تغییر کرده است.</a:t>
            </a:r>
            <a:endParaRPr lang="en-US" sz="1200" spc="-100" dirty="0">
              <a:solidFill>
                <a:schemeClr val="tx1">
                  <a:lumMod val="75000"/>
                  <a:lumOff val="25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2921" y="1485684"/>
            <a:ext cx="3596097" cy="1586294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sz="6600" b="1" spc="-150" dirty="0" smtClean="0">
                <a:solidFill>
                  <a:schemeClr val="bg1">
                    <a:lumMod val="95000"/>
                  </a:schemeClr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en-US" sz="6600" b="1" spc="-150" dirty="0">
              <a:solidFill>
                <a:schemeClr val="bg1">
                  <a:lumMod val="95000"/>
                </a:schemeClr>
              </a:solidFill>
              <a:effectLst>
                <a:outerShdw blurRad="254000" dist="114300" dir="5400000" sx="101000" sy="101000" algn="t" rotWithShape="0">
                  <a:prstClr val="black"/>
                </a:out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2" y="6535554"/>
            <a:ext cx="2229297" cy="322445"/>
          </a:xfrm>
        </p:spPr>
        <p:txBody>
          <a:bodyPr/>
          <a:lstStyle/>
          <a:p>
            <a:pPr rtl="1"/>
            <a:fld id="{49F416C5-C567-4011-9A78-FEAFA57FBFF4}" type="slidenum">
              <a:rPr lang="en-US" smtClean="0">
                <a:solidFill>
                  <a:schemeClr val="bg1"/>
                </a:solidFill>
              </a:rPr>
              <a:pPr rtl="1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5027785" y="1773923"/>
            <a:ext cx="334830" cy="335443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17500" dist="38100" dir="5400000" algn="t" rotWithShape="0">
                  <a:prstClr val="black">
                    <a:alpha val="78000"/>
                  </a:prstClr>
                </a:outerShdw>
              </a:effectLst>
            </a:endParaRPr>
          </a:p>
        </p:txBody>
      </p:sp>
      <p:sp>
        <p:nvSpPr>
          <p:cNvPr id="28" name="Diamond 27"/>
          <p:cNvSpPr/>
          <p:nvPr/>
        </p:nvSpPr>
        <p:spPr>
          <a:xfrm>
            <a:off x="4044246" y="2331452"/>
            <a:ext cx="330200" cy="330200"/>
          </a:xfrm>
          <a:prstGeom prst="diamond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/>
          <p:cNvSpPr/>
          <p:nvPr/>
        </p:nvSpPr>
        <p:spPr>
          <a:xfrm>
            <a:off x="4044246" y="942098"/>
            <a:ext cx="330200" cy="330200"/>
          </a:xfrm>
          <a:prstGeom prst="diamond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405390" y="834608"/>
            <a:ext cx="3509481" cy="118228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نظرات دیگران در انتخاب‌های ما موثرند.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304800" y="3388564"/>
            <a:ext cx="3610071" cy="86779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IRANYekanWeb" panose="020B0506030804020204" pitchFamily="34" charset="-78"/>
                <a:ea typeface="+mn-ea"/>
                <a:cs typeface="IRANYekanWeb" panose="020B0506030804020204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fa-IR" sz="20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توجه محققین به این موضوع منجر به ایجاد زمینه‌های عقیده‌کاوی و تحلیل احساسات شده است.</a:t>
            </a:r>
            <a:endParaRPr lang="en-US" sz="12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4044246" y="3501457"/>
            <a:ext cx="330200" cy="330200"/>
          </a:xfrm>
          <a:prstGeom prst="diamond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5027478" y="106402"/>
            <a:ext cx="3982617" cy="628800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endParaRPr lang="fa-IR" sz="1100" dirty="0">
              <a:solidFill>
                <a:schemeClr val="tx1"/>
              </a:solidFill>
            </a:endParaRP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 smtClean="0">
                <a:solidFill>
                  <a:schemeClr val="tx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مـقــدمـــــه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احساسات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روش‌ها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جمع‌بندی </a:t>
            </a:r>
            <a:r>
              <a:rPr lang="fa-IR" sz="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منابع و مراجع</a:t>
            </a:r>
            <a:endParaRPr lang="fa-IR" sz="1200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00" y="3010578"/>
            <a:ext cx="3382460" cy="338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27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 animBg="1"/>
      <p:bldP spid="32" grpId="0" animBg="1"/>
      <p:bldP spid="34" grpId="0" build="p"/>
      <p:bldP spid="24" grpId="0" build="p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42203"/>
            <a:ext cx="9144000" cy="65068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ectangle 40"/>
          <p:cNvSpPr/>
          <p:nvPr/>
        </p:nvSpPr>
        <p:spPr>
          <a:xfrm>
            <a:off x="563853" y="1472761"/>
            <a:ext cx="3976087" cy="3996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4539940" y="1472761"/>
            <a:ext cx="4079231" cy="3996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943" y="2096555"/>
            <a:ext cx="4079230" cy="56964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fa-IR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پردازش زبان طبیعی</a:t>
            </a:r>
            <a:endParaRPr lang="fa-IR" b="1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218924" cy="326908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4711701" y="3073502"/>
            <a:ext cx="3505200" cy="20953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endParaRPr lang="fa-IR" sz="1800" dirty="0">
              <a:solidFill>
                <a:schemeClr val="bg1">
                  <a:lumMod val="50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45" name="Isosceles Triangle 44"/>
          <p:cNvSpPr/>
          <p:nvPr/>
        </p:nvSpPr>
        <p:spPr>
          <a:xfrm rot="2700000">
            <a:off x="2340285" y="1581411"/>
            <a:ext cx="423223" cy="423997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783226" y="553845"/>
            <a:ext cx="7419934" cy="803698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j-ea"/>
                <a:cs typeface="Yas" panose="02000503080000020003" pitchFamily="2" charset="-78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a-IR" sz="4000" b="1" spc="-150" dirty="0" smtClean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مفاهیم اولیه</a:t>
            </a:r>
            <a:endParaRPr lang="en-US" sz="13800" b="1" spc="-1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38" name="Cross 37"/>
          <p:cNvSpPr/>
          <p:nvPr/>
        </p:nvSpPr>
        <p:spPr>
          <a:xfrm>
            <a:off x="5889363" y="666342"/>
            <a:ext cx="454982" cy="454982"/>
          </a:xfrm>
          <a:prstGeom prst="plus">
            <a:avLst>
              <a:gd name="adj" fmla="val 3975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5223051" y="2949792"/>
            <a:ext cx="2993850" cy="52282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Low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700" dirty="0" smtClean="0">
                <a:solidFill>
                  <a:schemeClr val="bg1">
                    <a:lumMod val="50000"/>
                  </a:schemeClr>
                </a:solidFill>
                <a:latin typeface="IRANYekanWeb" panose="020B0604020202020204" charset="-78"/>
                <a:cs typeface="IRANYekanWeb" panose="020B0604020202020204" charset="-78"/>
              </a:rPr>
              <a:t>تمرکز بر تعامل انسان و ماشین</a:t>
            </a:r>
            <a:endParaRPr lang="en-US" sz="1700" dirty="0" smtClean="0">
              <a:solidFill>
                <a:schemeClr val="bg1">
                  <a:lumMod val="50000"/>
                </a:schemeClr>
              </a:solidFill>
              <a:latin typeface="IRANYekanWeb" panose="020B0604020202020204" charset="-78"/>
              <a:cs typeface="IRANYekanWeb" panose="020B0604020202020204" charset="-78"/>
            </a:endParaRPr>
          </a:p>
          <a:p>
            <a:pPr marL="285750" indent="-285750" algn="justLow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700" dirty="0" smtClean="0">
                <a:solidFill>
                  <a:schemeClr val="bg1">
                    <a:lumMod val="50000"/>
                  </a:schemeClr>
                </a:solidFill>
                <a:latin typeface="IRANYekanWeb" panose="020B0604020202020204" charset="-78"/>
                <a:cs typeface="IRANYekanWeb" panose="020B0604020202020204" charset="-78"/>
              </a:rPr>
              <a:t>پردازش و تولید زبان طبیعی</a:t>
            </a:r>
          </a:p>
          <a:p>
            <a:pPr marL="285750" indent="-285750" algn="justLow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700" dirty="0" smtClean="0">
                <a:solidFill>
                  <a:schemeClr val="bg1">
                    <a:lumMod val="50000"/>
                  </a:schemeClr>
                </a:solidFill>
                <a:latin typeface="IRANYekanWeb" panose="020B0604020202020204" charset="-78"/>
                <a:cs typeface="IRANYekanWeb" panose="020B0604020202020204" charset="-78"/>
              </a:rPr>
              <a:t>کاربردهای گفتاری و نوشتاری</a:t>
            </a:r>
            <a:endParaRPr lang="en-US" sz="1700" dirty="0">
              <a:solidFill>
                <a:schemeClr val="accent6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501212" y="2107544"/>
            <a:ext cx="4079230" cy="6256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IRANYekanWeb" panose="020B0506030804020204" pitchFamily="34" charset="-78"/>
                <a:ea typeface="+mn-ea"/>
                <a:cs typeface="IRANYekanWeb" panose="020B0506030804020204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تعبیه‌سازی ریاضی</a:t>
            </a:r>
            <a:endParaRPr lang="en-US" b="1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ctr">
              <a:lnSpc>
                <a:spcPct val="100000"/>
              </a:lnSpc>
            </a:pPr>
            <a:endParaRPr lang="fa-IR" b="1" spc="-1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783225" y="2613306"/>
            <a:ext cx="3526205" cy="196907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Low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bg1">
                  <a:lumMod val="50000"/>
                </a:schemeClr>
              </a:solidFill>
              <a:latin typeface="IRANYekanWeb" panose="020B0604020202020204" charset="-78"/>
              <a:cs typeface="IRANYekanWeb" panose="020B0604020202020204" charset="-78"/>
            </a:endParaRPr>
          </a:p>
          <a:p>
            <a:pPr marL="285750" indent="-285750" algn="justLow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700" dirty="0" smtClean="0">
                <a:solidFill>
                  <a:schemeClr val="bg1">
                    <a:lumMod val="50000"/>
                  </a:schemeClr>
                </a:solidFill>
                <a:latin typeface="IRANYekanWeb" panose="020B0604020202020204" charset="-78"/>
                <a:cs typeface="IRANYekanWeb" panose="020B0604020202020204" charset="-78"/>
              </a:rPr>
              <a:t>نگاشت به فضای برداری با ابعاد کمتر</a:t>
            </a:r>
          </a:p>
          <a:p>
            <a:pPr marL="285750" indent="-285750" algn="justLow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700" dirty="0" smtClean="0">
                <a:solidFill>
                  <a:schemeClr val="bg1">
                    <a:lumMod val="50000"/>
                  </a:schemeClr>
                </a:solidFill>
                <a:latin typeface="IRANYekanWeb" panose="020B0604020202020204" charset="-78"/>
                <a:cs typeface="IRANYekanWeb" panose="020B0604020202020204" charset="-78"/>
              </a:rPr>
              <a:t>بر اساس شبکه‌های عصبی و مدل‌های احتمالاتی</a:t>
            </a:r>
          </a:p>
          <a:p>
            <a:pPr marL="285750" indent="-285750" algn="justLow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700" dirty="0" smtClean="0">
                <a:solidFill>
                  <a:schemeClr val="bg1">
                    <a:lumMod val="50000"/>
                  </a:schemeClr>
                </a:solidFill>
                <a:latin typeface="IRANYekanWeb" panose="020B0604020202020204" charset="-78"/>
                <a:cs typeface="IRANYekanWeb" panose="020B0604020202020204" charset="-78"/>
              </a:rPr>
              <a:t>افزایش کارایی کاربردهای مبتنی بر پردازش متن</a:t>
            </a:r>
            <a:endParaRPr lang="fa-IR" sz="1700" dirty="0" smtClean="0">
              <a:solidFill>
                <a:schemeClr val="bg1">
                  <a:lumMod val="50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accent2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5597236" y="115638"/>
            <a:ext cx="3412859" cy="38866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 smtClean="0">
                <a:solidFill>
                  <a:schemeClr val="tx1"/>
                </a:solidFill>
              </a:rPr>
              <a:t>تینا </a:t>
            </a:r>
            <a:r>
              <a:rPr lang="fa-IR" sz="1100" dirty="0">
                <a:solidFill>
                  <a:schemeClr val="tx1"/>
                </a:solidFill>
              </a:rPr>
              <a:t>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 smtClean="0">
                <a:solidFill>
                  <a:schemeClr val="tx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مـقــدمـــــه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احساسات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روش‌ها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جمع‌بندی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منابع و مراجع</a:t>
            </a:r>
          </a:p>
        </p:txBody>
      </p:sp>
      <p:sp>
        <p:nvSpPr>
          <p:cNvPr id="25" name="Isosceles Triangle 24"/>
          <p:cNvSpPr/>
          <p:nvPr/>
        </p:nvSpPr>
        <p:spPr>
          <a:xfrm rot="2700000">
            <a:off x="6552228" y="1577183"/>
            <a:ext cx="423223" cy="423997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1777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5" grpId="0" animBg="1"/>
      <p:bldP spid="22" grpId="0"/>
      <p:bldP spid="27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762" y="-150829"/>
            <a:ext cx="9144000" cy="65068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3464493" y="6543050"/>
            <a:ext cx="2218924" cy="2763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1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 smtClean="0"/>
              <a:t>6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711701" y="3073502"/>
            <a:ext cx="3505200" cy="20953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endParaRPr lang="fa-IR" sz="1800" dirty="0">
              <a:solidFill>
                <a:schemeClr val="bg1">
                  <a:lumMod val="50000"/>
                </a:schemeClr>
              </a:solidFill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12" name="Isosceles Triangle 11"/>
          <p:cNvSpPr/>
          <p:nvPr/>
        </p:nvSpPr>
        <p:spPr>
          <a:xfrm rot="2700000">
            <a:off x="2340285" y="1581411"/>
            <a:ext cx="423223" cy="423997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83226" y="553845"/>
            <a:ext cx="7419934" cy="803698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j-ea"/>
                <a:cs typeface="Yas" panose="02000503080000020003" pitchFamily="2" charset="-78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fa-IR" sz="4000" b="1" spc="-150" dirty="0" smtClean="0">
                <a:solidFill>
                  <a:schemeClr val="bg1">
                    <a:lumMod val="95000"/>
                  </a:schemeClr>
                </a:solidFill>
                <a:latin typeface="IRANYekanWeb" panose="020B0506030804020204" pitchFamily="34" charset="-78"/>
                <a:cs typeface="IRANYekanWeb" panose="020B0506030804020204" pitchFamily="34" charset="-78"/>
              </a:rPr>
              <a:t>تعبیه کلمه</a:t>
            </a:r>
            <a:endParaRPr lang="en-US" sz="13800" b="1" spc="-1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YekanWeb" panose="020B0506030804020204" pitchFamily="34" charset="-78"/>
              <a:cs typeface="IRANYekanWeb" panose="020B0506030804020204" pitchFamily="34" charset="-78"/>
            </a:endParaRPr>
          </a:p>
        </p:txBody>
      </p:sp>
      <p:sp>
        <p:nvSpPr>
          <p:cNvPr id="14" name="Cross 13"/>
          <p:cNvSpPr/>
          <p:nvPr/>
        </p:nvSpPr>
        <p:spPr>
          <a:xfrm>
            <a:off x="5683417" y="666454"/>
            <a:ext cx="454982" cy="454982"/>
          </a:xfrm>
          <a:prstGeom prst="plus">
            <a:avLst>
              <a:gd name="adj" fmla="val 39751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501212" y="2107544"/>
            <a:ext cx="4079230" cy="6256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IRANYekanWeb" panose="020B0506030804020204" pitchFamily="34" charset="-78"/>
                <a:ea typeface="+mn-ea"/>
                <a:cs typeface="IRANYekanWeb" panose="020B0506030804020204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fa-IR" b="1" spc="-100" dirty="0">
              <a:solidFill>
                <a:schemeClr val="tx1">
                  <a:lumMod val="75000"/>
                  <a:lumOff val="2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accent2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597236" y="115638"/>
            <a:ext cx="3412859" cy="38866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 smtClean="0">
                <a:solidFill>
                  <a:schemeClr val="tx1"/>
                </a:solidFill>
              </a:rPr>
              <a:t>تینا </a:t>
            </a:r>
            <a:r>
              <a:rPr lang="fa-IR" sz="1100" dirty="0">
                <a:solidFill>
                  <a:schemeClr val="tx1"/>
                </a:solidFill>
              </a:rPr>
              <a:t>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 smtClean="0">
                <a:solidFill>
                  <a:schemeClr val="tx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مـقــدمـــــه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عقیده‌کاوی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 تحلیل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احساسات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روش‌ها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جمع‌بندی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منابع و مراجع</a:t>
            </a:r>
          </a:p>
        </p:txBody>
      </p:sp>
      <p:sp>
        <p:nvSpPr>
          <p:cNvPr id="22" name="Isosceles Triangle 21"/>
          <p:cNvSpPr/>
          <p:nvPr/>
        </p:nvSpPr>
        <p:spPr>
          <a:xfrm rot="2700000">
            <a:off x="6552228" y="1577183"/>
            <a:ext cx="423223" cy="423997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9" y="1234045"/>
            <a:ext cx="8424517" cy="47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339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>
                <a:solidFill>
                  <a:schemeClr val="tx1"/>
                </a:solidFill>
              </a:rPr>
              <a:pPr rtl="1"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0" y="3829649"/>
            <a:ext cx="3781649" cy="415417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1" dirty="0">
              <a:solidFill>
                <a:srgbClr val="FF5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Cross 13"/>
          <p:cNvSpPr/>
          <p:nvPr/>
        </p:nvSpPr>
        <p:spPr>
          <a:xfrm>
            <a:off x="6756097" y="741538"/>
            <a:ext cx="538163" cy="538163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>
            <a:off x="1286332" y="3178970"/>
            <a:ext cx="250031" cy="250031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05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63849" y="154457"/>
            <a:ext cx="8580151" cy="2858586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0560"/>
              </a:lnSpc>
            </a:pPr>
            <a:r>
              <a:rPr lang="fa-IR" sz="3300" b="1" spc="-150" dirty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 </a:t>
            </a:r>
            <a:r>
              <a:rPr lang="fa-IR" sz="3300" b="1" spc="-150" dirty="0" smtClean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                    </a:t>
            </a:r>
            <a:r>
              <a:rPr lang="fa-IR" sz="3000" b="1" spc="-150" dirty="0" smtClean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YekanWeb" panose="020B0506030804020204" pitchFamily="34" charset="-78"/>
                <a:cs typeface="IRANYekanWeb" panose="020B0506030804020204" pitchFamily="34" charset="-78"/>
              </a:rPr>
              <a:t>بخش دوم</a:t>
            </a:r>
          </a:p>
          <a:p>
            <a:pPr algn="ctr">
              <a:lnSpc>
                <a:spcPts val="10560"/>
              </a:lnSpc>
            </a:pPr>
            <a:r>
              <a:rPr lang="fa-IR" spc="-100" dirty="0" smtClean="0">
                <a:solidFill>
                  <a:schemeClr val="bg1"/>
                </a:solidFill>
                <a:latin typeface="IRANYekanWeb" panose="020B0604020202020204" charset="-78"/>
                <a:cs typeface="IRANYekanWeb" panose="020B0604020202020204" charset="-78"/>
              </a:rPr>
              <a:t>  </a:t>
            </a:r>
            <a:r>
              <a:rPr lang="fa-IR" sz="5000" spc="-100" dirty="0" smtClean="0">
                <a:solidFill>
                  <a:schemeClr val="bg1"/>
                </a:solidFill>
                <a:latin typeface="IRANYekanWeb" panose="020B0604020202020204" charset="-78"/>
                <a:cs typeface="IRANYekanWeb" panose="020B0604020202020204" charset="-78"/>
              </a:rPr>
              <a:t>عقیده‌کاوی و تحلیل احساسات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793381" y="4220426"/>
            <a:ext cx="3560268" cy="79113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عقیده‌کاوی </a:t>
            </a:r>
            <a:r>
              <a:rPr lang="fa-IR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و تحلیل </a:t>
            </a:r>
            <a:r>
              <a:rPr lang="fa-I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احساسات</a:t>
            </a:r>
          </a:p>
          <a:p>
            <a:pPr>
              <a:lnSpc>
                <a:spcPct val="100000"/>
              </a:lnSpc>
            </a:pPr>
            <a:r>
              <a:rPr lang="fa-I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تحقیقات </a:t>
            </a:r>
            <a:r>
              <a:rPr lang="fa-IR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در </a:t>
            </a:r>
            <a:r>
              <a:rPr lang="fa-I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زمینه‌ی عقیده‌کاوی </a:t>
            </a:r>
            <a:br>
              <a:rPr lang="fa-I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</a:br>
            <a:r>
              <a:rPr lang="fa-I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/>
            </a:r>
            <a:br>
              <a:rPr lang="fa-I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</a:br>
            <a:r>
              <a:rPr lang="fa-I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/>
            </a:r>
            <a:br>
              <a:rPr lang="fa-I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</a:br>
            <a:endParaRPr lang="en-US" sz="1800" dirty="0">
              <a:solidFill>
                <a:schemeClr val="accent1">
                  <a:lumMod val="20000"/>
                  <a:lumOff val="80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521893" y="115639"/>
            <a:ext cx="3488202" cy="379742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/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/>
              <a:t>تینا غلامی، زهرا یوسفی </a:t>
            </a:r>
            <a:endParaRPr lang="en-US" sz="1200" dirty="0"/>
          </a:p>
        </p:txBody>
      </p:sp>
      <p:sp>
        <p:nvSpPr>
          <p:cNvPr id="13" name="Cross 12"/>
          <p:cNvSpPr/>
          <p:nvPr/>
        </p:nvSpPr>
        <p:spPr>
          <a:xfrm>
            <a:off x="8352879" y="3873720"/>
            <a:ext cx="364003" cy="371346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829" y="3429001"/>
            <a:ext cx="2889939" cy="26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89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FFCCCC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5937" y="-17251"/>
            <a:ext cx="3548061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38538" y="6585602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>
                <a:solidFill>
                  <a:schemeClr val="tx1"/>
                </a:solidFill>
              </a:rPr>
              <a:pPr rtl="1"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7C80"/>
              </a:solidFill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113417" y="869038"/>
            <a:ext cx="2483833" cy="1540557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rgbClr val="00206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</a:t>
            </a:r>
            <a:r>
              <a:rPr lang="fa-IR" sz="4000" b="1" dirty="0">
                <a:solidFill>
                  <a:srgbClr val="00206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 </a:t>
            </a:r>
            <a:r>
              <a:rPr lang="fa-IR" sz="4000" b="1" dirty="0" smtClean="0">
                <a:solidFill>
                  <a:srgbClr val="00206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احساسات</a:t>
            </a:r>
            <a:endParaRPr lang="en-US" sz="4000" b="1" dirty="0">
              <a:solidFill>
                <a:srgbClr val="00206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22" name="Isosceles Triangle 21"/>
          <p:cNvSpPr/>
          <p:nvPr/>
        </p:nvSpPr>
        <p:spPr>
          <a:xfrm>
            <a:off x="5912412" y="847677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864603" y="869038"/>
            <a:ext cx="3308476" cy="85047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2422186" y="710076"/>
            <a:ext cx="2067367" cy="415988"/>
          </a:xfrm>
          <a:prstGeom prst="rect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200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عقیده‌کاوی و تحلیل احساسات</a:t>
            </a:r>
            <a:endParaRPr lang="en-US" sz="1200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5597234" y="115638"/>
            <a:ext cx="3412861" cy="481127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مـقــدمـــــه‌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solidFill>
                  <a:srgbClr val="C0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</a:t>
            </a:r>
            <a:r>
              <a:rPr lang="fa-IR" sz="1200" b="1" dirty="0">
                <a:solidFill>
                  <a:srgbClr val="C0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 تحلیل </a:t>
            </a:r>
            <a:r>
              <a:rPr lang="fa-IR" sz="1200" b="1" dirty="0" smtClean="0">
                <a:solidFill>
                  <a:srgbClr val="C0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احساسات  </a:t>
            </a:r>
            <a:r>
              <a:rPr lang="fa-IR" sz="7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</a:t>
            </a:r>
            <a:r>
              <a:rPr lang="en-US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solidFill>
                  <a:srgbClr val="FF5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جمع‌بندی </a:t>
            </a:r>
            <a:r>
              <a:rPr lang="fa-I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منابع و مراجع</a:t>
            </a: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310896" y="1372732"/>
            <a:ext cx="4248251" cy="146952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عقیده‌کاوی: تشخیص قطبیت متن</a:t>
            </a:r>
          </a:p>
          <a:p>
            <a:pPr>
              <a:lnSpc>
                <a:spcPct val="100000"/>
              </a:lnSpc>
            </a:pPr>
            <a:r>
              <a:rPr lang="fa-I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تحلیل احساسات: تحلیل احساسات نویسنده‌ی متن</a:t>
            </a:r>
          </a:p>
          <a:p>
            <a:pPr>
              <a:lnSpc>
                <a:spcPct val="100000"/>
              </a:lnSpc>
            </a:pPr>
            <a:r>
              <a:rPr lang="fa-I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با تکیه بر داده کاوی و پردازش زبان طبیعی</a:t>
            </a:r>
          </a:p>
          <a:p>
            <a:pPr>
              <a:lnSpc>
                <a:spcPct val="100000"/>
              </a:lnSpc>
            </a:pPr>
            <a:r>
              <a:rPr lang="fa-I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 مسئله‌ای مهم در پردازش زبان طبیعی</a:t>
            </a: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Twitter</a:t>
            </a:r>
            <a:r>
              <a:rPr lang="fa-I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:  زبان انگلیسی </a:t>
            </a:r>
          </a:p>
          <a:p>
            <a:pPr>
              <a:lnSpc>
                <a:spcPct val="100000"/>
              </a:lnSpc>
            </a:pPr>
            <a:r>
              <a:rPr lang="fa-I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IRANSans" panose="020B0604020202020204" charset="-78"/>
                <a:cs typeface="IRANSans" panose="020B0604020202020204" charset="-78"/>
              </a:rPr>
              <a:t>               بهبود خدمات خود</a:t>
            </a:r>
          </a:p>
        </p:txBody>
      </p:sp>
      <p:sp>
        <p:nvSpPr>
          <p:cNvPr id="21" name="Isosceles Triangle 20"/>
          <p:cNvSpPr/>
          <p:nvPr/>
        </p:nvSpPr>
        <p:spPr>
          <a:xfrm rot="5400000">
            <a:off x="4631567" y="1409637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4626637" y="1803414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5400000">
            <a:off x="4626637" y="2197191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4602136" y="690682"/>
            <a:ext cx="490041" cy="435382"/>
          </a:xfrm>
          <a:prstGeom prst="rect">
            <a:avLst/>
          </a:prstGeom>
          <a:solidFill>
            <a:srgbClr val="FF5050"/>
          </a:solidFill>
          <a:ln>
            <a:solidFill>
              <a:srgbClr val="05A19C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9" name="Isosceles Triangle 18"/>
          <p:cNvSpPr/>
          <p:nvPr/>
        </p:nvSpPr>
        <p:spPr>
          <a:xfrm rot="5400000">
            <a:off x="4626637" y="2559110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5400000">
            <a:off x="4626637" y="2921029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2"/>
          <p:cNvSpPr txBox="1">
            <a:spLocks/>
          </p:cNvSpPr>
          <p:nvPr/>
        </p:nvSpPr>
        <p:spPr>
          <a:xfrm>
            <a:off x="864603" y="3911152"/>
            <a:ext cx="3308476" cy="85047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936" y="4240444"/>
            <a:ext cx="3538540" cy="20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8631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6511501"/>
            <a:ext cx="9144000" cy="346499"/>
          </a:xfrm>
          <a:prstGeom prst="rect">
            <a:avLst/>
          </a:prstGeom>
          <a:solidFill>
            <a:srgbClr val="FFCCCC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5937" y="-9144"/>
            <a:ext cx="3548061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38538" y="6581971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>
                <a:solidFill>
                  <a:schemeClr val="tx1"/>
                </a:solidFill>
              </a:rPr>
              <a:pPr rtl="1"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708614" y="759235"/>
            <a:ext cx="2726225" cy="535589"/>
          </a:xfrm>
          <a:prstGeom prst="rect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txBody>
          <a:bodyPr anchor="ctr"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تحقیقات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669566" y="1585677"/>
            <a:ext cx="5419460" cy="463516"/>
            <a:chOff x="702734" y="1783232"/>
            <a:chExt cx="5419460" cy="411887"/>
          </a:xfrm>
        </p:grpSpPr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702734" y="1802749"/>
              <a:ext cx="5246364" cy="392370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1600" b="1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7" name="Text Placeholder 2"/>
          <p:cNvSpPr txBox="1">
            <a:spLocks/>
          </p:cNvSpPr>
          <p:nvPr/>
        </p:nvSpPr>
        <p:spPr>
          <a:xfrm>
            <a:off x="4628601" y="768092"/>
            <a:ext cx="490041" cy="499256"/>
          </a:xfrm>
          <a:prstGeom prst="rect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2" name="Text Placeholder 2"/>
          <p:cNvSpPr txBox="1">
            <a:spLocks/>
          </p:cNvSpPr>
          <p:nvPr/>
        </p:nvSpPr>
        <p:spPr>
          <a:xfrm>
            <a:off x="-434106" y="2492613"/>
            <a:ext cx="5246364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400" b="1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-89595" y="2113791"/>
            <a:ext cx="4783826" cy="39237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4950" y="6276153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مـقــدمـــــه‌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solidFill>
                  <a:srgbClr val="C0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عقیده‌کاوی و تحلیل </a:t>
            </a:r>
            <a:r>
              <a:rPr lang="fa-IR" sz="1200" b="1" dirty="0" smtClean="0">
                <a:solidFill>
                  <a:srgbClr val="C0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احساسات  </a:t>
            </a:r>
            <a:r>
              <a:rPr lang="fa-IR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روش‌ها</a:t>
            </a:r>
            <a:r>
              <a:rPr lang="en-US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>
                <a:solidFill>
                  <a:srgbClr val="FF5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جمع‌بندی </a:t>
            </a:r>
            <a:r>
              <a:rPr lang="fa-I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منابع و مراجع</a:t>
            </a:r>
          </a:p>
        </p:txBody>
      </p:sp>
      <p:sp>
        <p:nvSpPr>
          <p:cNvPr id="56" name="Text Placeholder 2"/>
          <p:cNvSpPr txBox="1">
            <a:spLocks/>
          </p:cNvSpPr>
          <p:nvPr/>
        </p:nvSpPr>
        <p:spPr>
          <a:xfrm>
            <a:off x="1733510" y="2514513"/>
            <a:ext cx="2738383" cy="499256"/>
          </a:xfrm>
          <a:prstGeom prst="rect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txBody>
          <a:bodyPr bIns="36000" anchor="b"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SenticNet</a:t>
            </a:r>
            <a:r>
              <a:rPr lang="fa-IR" sz="2800" b="1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endParaRPr lang="en-US" sz="2800" b="1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4628601" y="2540200"/>
            <a:ext cx="490041" cy="499256"/>
          </a:xfrm>
          <a:prstGeom prst="rect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endParaRPr lang="en-US" sz="2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-607202" y="3458651"/>
            <a:ext cx="5419460" cy="464535"/>
            <a:chOff x="702734" y="1730584"/>
            <a:chExt cx="5419460" cy="464535"/>
          </a:xfrm>
        </p:grpSpPr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702734" y="1730584"/>
              <a:ext cx="5246364" cy="464535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600" dirty="0" smtClean="0">
                  <a:solidFill>
                    <a:schemeClr val="bg1"/>
                  </a:solidFill>
                  <a:latin typeface="IRANSans" panose="020B0604020202020204" charset="-78"/>
                  <a:cs typeface="IRANSans" panose="020B0604020202020204" charset="-78"/>
                </a:rPr>
                <a:t>آزمایشگاه‌ رسانه‌ی دانشگاه </a:t>
              </a:r>
              <a:r>
                <a:rPr lang="en-US" sz="1600" dirty="0" smtClean="0">
                  <a:solidFill>
                    <a:schemeClr val="bg1"/>
                  </a:solidFill>
                  <a:latin typeface="IRANSans" panose="020B0604020202020204" charset="-78"/>
                  <a:cs typeface="IRANSans" panose="020B0604020202020204" charset="-78"/>
                </a:rPr>
                <a:t>MIT</a:t>
              </a:r>
              <a:endParaRPr lang="en-US" sz="1600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63" name="Isosceles Triangle 62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-607202" y="3789657"/>
            <a:ext cx="5419460" cy="469373"/>
            <a:chOff x="702734" y="1683390"/>
            <a:chExt cx="5419460" cy="469373"/>
          </a:xfrm>
        </p:grpSpPr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702734" y="1683390"/>
              <a:ext cx="5246364" cy="469373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600" dirty="0" smtClean="0">
                  <a:solidFill>
                    <a:schemeClr val="bg1"/>
                  </a:solidFill>
                  <a:latin typeface="IRANSans" panose="020B0604020202020204" charset="-78"/>
                  <a:cs typeface="IRANSans" panose="020B0604020202020204" charset="-78"/>
                </a:rPr>
                <a:t>توسعه برنامه‌های هوشمند آگاه بر احساسات</a:t>
              </a:r>
              <a:endParaRPr lang="en-US" sz="1600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 Placeholder 2"/>
          <p:cNvSpPr txBox="1">
            <a:spLocks/>
          </p:cNvSpPr>
          <p:nvPr/>
        </p:nvSpPr>
        <p:spPr>
          <a:xfrm>
            <a:off x="6113417" y="896112"/>
            <a:ext cx="2483833" cy="141732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>
                <a:solidFill>
                  <a:srgbClr val="00206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تحقیقات در </a:t>
            </a:r>
            <a:r>
              <a:rPr lang="fa-IR" sz="4000" b="1" dirty="0" smtClean="0">
                <a:solidFill>
                  <a:srgbClr val="00206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زمینه‌ی عقیده‌کاوی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39" name="Isosceles Triangle 38"/>
          <p:cNvSpPr/>
          <p:nvPr/>
        </p:nvSpPr>
        <p:spPr>
          <a:xfrm>
            <a:off x="6198248" y="849695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5597234" y="115639"/>
            <a:ext cx="3412861" cy="455150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عقیده‌کاوی و تحلیل احساسات</a:t>
            </a:r>
          </a:p>
          <a:p>
            <a:pPr algn="r">
              <a:lnSpc>
                <a:spcPct val="100000"/>
              </a:lnSpc>
              <a:defRPr/>
            </a:pPr>
            <a:r>
              <a:rPr lang="fa-IR" sz="1100" dirty="0">
                <a:solidFill>
                  <a:schemeClr val="tx1"/>
                </a:solidFill>
              </a:rPr>
              <a:t>تینا غلامی، زهرا یوسفی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848" y="1565148"/>
            <a:ext cx="39618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fa-IR" sz="1600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تولید ابزارهای اتوماتیک</a:t>
            </a:r>
            <a:r>
              <a:rPr lang="fa-IR" sz="1600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 </a:t>
            </a:r>
            <a:r>
              <a:rPr lang="fa-IR" sz="1600" dirty="0" smtClean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rPr>
              <a:t>با هدف جمع‌آوری نظرات و تحلیل آن‌ها</a:t>
            </a:r>
            <a:endParaRPr lang="en-US" sz="1600" dirty="0">
              <a:solidFill>
                <a:schemeClr val="bg1"/>
              </a:solidFill>
              <a:latin typeface="IRANSans" panose="020B0604020202020204" charset="-78"/>
              <a:cs typeface="IRANSans" panose="020B0604020202020204" charset="-7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607202" y="4239653"/>
            <a:ext cx="5419460" cy="464535"/>
            <a:chOff x="702734" y="1730584"/>
            <a:chExt cx="5419460" cy="464535"/>
          </a:xfrm>
        </p:grpSpPr>
        <p:sp>
          <p:nvSpPr>
            <p:cNvPr id="48" name="Text Placeholder 2"/>
            <p:cNvSpPr txBox="1">
              <a:spLocks/>
            </p:cNvSpPr>
            <p:nvPr/>
          </p:nvSpPr>
          <p:spPr>
            <a:xfrm>
              <a:off x="702734" y="1730584"/>
              <a:ext cx="5246364" cy="464535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fa-IR" sz="1600" dirty="0" smtClean="0">
                  <a:solidFill>
                    <a:schemeClr val="bg1"/>
                  </a:solidFill>
                  <a:latin typeface="IRANSans" panose="020B0604020202020204" charset="-78"/>
                  <a:cs typeface="IRANSans" panose="020B0604020202020204" charset="-78"/>
                </a:rPr>
                <a:t>مدل </a:t>
              </a:r>
              <a:r>
                <a:rPr lang="en-US" sz="1600" dirty="0" smtClean="0">
                  <a:solidFill>
                    <a:schemeClr val="bg1"/>
                  </a:solidFill>
                  <a:latin typeface="IRANSans" panose="020B0604020202020204" charset="-78"/>
                  <a:cs typeface="IRANSans" panose="020B0604020202020204" charset="-78"/>
                </a:rPr>
                <a:t>Bag-of-Concepts</a:t>
              </a:r>
              <a:endParaRPr lang="en-US" sz="1600" dirty="0">
                <a:solidFill>
                  <a:schemeClr val="bg1"/>
                </a:solidFill>
                <a:latin typeface="IRANSans" panose="020B0604020202020204" charset="-78"/>
                <a:cs typeface="IRANSans" panose="020B0604020202020204" charset="-78"/>
              </a:endParaRPr>
            </a:p>
          </p:txBody>
        </p:sp>
        <p:sp>
          <p:nvSpPr>
            <p:cNvPr id="49" name="Isosceles Triangle 48"/>
            <p:cNvSpPr/>
            <p:nvPr/>
          </p:nvSpPr>
          <p:spPr>
            <a:xfrm rot="5400000">
              <a:off x="5995958" y="1784777"/>
              <a:ext cx="127781" cy="124691"/>
            </a:xfrm>
            <a:prstGeom prst="triangle">
              <a:avLst>
                <a:gd name="adj" fmla="val 100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234" y="4239653"/>
            <a:ext cx="3523062" cy="20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92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 animBg="1"/>
      <p:bldP spid="52" grpId="0"/>
      <p:bldP spid="59" grpId="0"/>
      <p:bldP spid="56" grpId="0" animBg="1"/>
      <p:bldP spid="5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Calibri"/>
      </a:majorFont>
      <a:minorFont>
        <a:latin typeface="Calibri"/>
        <a:ea typeface="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21632</TotalTime>
  <Words>1121</Words>
  <Application>Microsoft Office PowerPoint</Application>
  <PresentationFormat>On-screen Show (4:3)</PresentationFormat>
  <Paragraphs>226</Paragraphs>
  <Slides>22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Noto Sans</vt:lpstr>
      <vt:lpstr>Ubuntu</vt:lpstr>
      <vt:lpstr>Roboto</vt:lpstr>
      <vt:lpstr>Arial</vt:lpstr>
      <vt:lpstr>Yas</vt:lpstr>
      <vt:lpstr>Wingdings</vt:lpstr>
      <vt:lpstr>Calibri</vt:lpstr>
      <vt:lpstr>IRANSans</vt:lpstr>
      <vt:lpstr>IRANYekanWeb</vt:lpstr>
      <vt:lpstr>Office Theme</vt:lpstr>
      <vt:lpstr>عقیده‌کاوی و تحلیل احساسات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بخش سوم روش‌ها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 و مراجع</vt:lpstr>
      <vt:lpstr>PowerPoint Presentation</vt:lpstr>
      <vt:lpstr>ممنون از توجهتون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  based on Dependency Graph  using Hybrid genetic Algorithm</dc:title>
  <dc:creator>Amir HaghighatiMaleki</dc:creator>
  <cp:lastModifiedBy>ti pentragon</cp:lastModifiedBy>
  <cp:revision>1477</cp:revision>
  <dcterms:created xsi:type="dcterms:W3CDTF">2016-05-24T12:28:52Z</dcterms:created>
  <dcterms:modified xsi:type="dcterms:W3CDTF">2020-05-30T12:20:46Z</dcterms:modified>
  <cp:contentStatus/>
</cp:coreProperties>
</file>